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10287000" cx="18288000"/>
  <p:notesSz cx="6858000" cy="9144000"/>
  <p:embeddedFontLst>
    <p:embeddedFont>
      <p:font typeface="League Spartan"/>
      <p:regular r:id="rId59"/>
      <p:bold r:id="rId60"/>
    </p:embeddedFont>
    <p:embeddedFont>
      <p:font typeface="Arimo"/>
      <p:regular r:id="rId61"/>
      <p:bold r:id="rId62"/>
      <p:italic r:id="rId63"/>
      <p:boldItalic r:id="rId64"/>
    </p:embeddedFont>
    <p:embeddedFont>
      <p:font typeface="Sanchez"/>
      <p:regular r:id="rId65"/>
      <p: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7" roundtripDataSignature="AMtx7mhSyVSF4fi+QZtw5OuWCuxTbu8R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rimo-bold.fntdata"/><Relationship Id="rId61" Type="http://schemas.openxmlformats.org/officeDocument/2006/relationships/font" Target="fonts/Arimo-regular.fntdata"/><Relationship Id="rId20" Type="http://schemas.openxmlformats.org/officeDocument/2006/relationships/slide" Target="slides/slide15.xml"/><Relationship Id="rId64" Type="http://schemas.openxmlformats.org/officeDocument/2006/relationships/font" Target="fonts/Arimo-boldItalic.fntdata"/><Relationship Id="rId63" Type="http://schemas.openxmlformats.org/officeDocument/2006/relationships/font" Target="fonts/Arimo-italic.fntdata"/><Relationship Id="rId22" Type="http://schemas.openxmlformats.org/officeDocument/2006/relationships/slide" Target="slides/slide17.xml"/><Relationship Id="rId66" Type="http://schemas.openxmlformats.org/officeDocument/2006/relationships/font" Target="fonts/Sanchez-italic.fntdata"/><Relationship Id="rId21" Type="http://schemas.openxmlformats.org/officeDocument/2006/relationships/slide" Target="slides/slide16.xml"/><Relationship Id="rId65" Type="http://schemas.openxmlformats.org/officeDocument/2006/relationships/font" Target="fonts/Sanchez-regular.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LeagueSpartan-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LeagueSpartan-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6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3"/>
          <p:cNvSpPr/>
          <p:nvPr>
            <p:ph idx="2" type="pic"/>
          </p:nvPr>
        </p:nvSpPr>
        <p:spPr>
          <a:xfrm>
            <a:off x="1792288" y="612775"/>
            <a:ext cx="5486400" cy="4114800"/>
          </a:xfrm>
          <a:prstGeom prst="rect">
            <a:avLst/>
          </a:prstGeom>
          <a:noFill/>
          <a:ln>
            <a:noFill/>
          </a:ln>
        </p:spPr>
      </p:sp>
      <p:sp>
        <p:nvSpPr>
          <p:cNvPr id="64" name="Google Shape;64;p6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33.png"/><Relationship Id="rId5"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5.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4.png"/><Relationship Id="rId4" Type="http://schemas.openxmlformats.org/officeDocument/2006/relationships/image" Target="../media/image60.png"/><Relationship Id="rId5" Type="http://schemas.openxmlformats.org/officeDocument/2006/relationships/image" Target="../media/image70.png"/><Relationship Id="rId6"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74.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6057900" y="4252871"/>
            <a:ext cx="6172200" cy="6172200"/>
          </a:xfrm>
          <a:prstGeom prst="rect">
            <a:avLst/>
          </a:prstGeom>
          <a:noFill/>
          <a:ln>
            <a:noFill/>
          </a:ln>
        </p:spPr>
      </p:pic>
      <p:grpSp>
        <p:nvGrpSpPr>
          <p:cNvPr id="85" name="Google Shape;85;p1"/>
          <p:cNvGrpSpPr/>
          <p:nvPr/>
        </p:nvGrpSpPr>
        <p:grpSpPr>
          <a:xfrm>
            <a:off x="4818827" y="462813"/>
            <a:ext cx="8650346" cy="3317618"/>
            <a:chOff x="0" y="257175"/>
            <a:chExt cx="11533795" cy="4423490"/>
          </a:xfrm>
        </p:grpSpPr>
        <p:sp>
          <p:nvSpPr>
            <p:cNvPr id="86" name="Google Shape;86;p1"/>
            <p:cNvSpPr txBox="1"/>
            <p:nvPr/>
          </p:nvSpPr>
          <p:spPr>
            <a:xfrm>
              <a:off x="0" y="257175"/>
              <a:ext cx="11533795" cy="37390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The Role of Government</a:t>
              </a:r>
              <a:endParaRPr/>
            </a:p>
          </p:txBody>
        </p:sp>
        <p:sp>
          <p:nvSpPr>
            <p:cNvPr id="87" name="Google Shape;87;p1"/>
            <p:cNvSpPr txBox="1"/>
            <p:nvPr/>
          </p:nvSpPr>
          <p:spPr>
            <a:xfrm>
              <a:off x="0" y="4192985"/>
              <a:ext cx="11533795"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89" name="Google Shape;89;p1"/>
          <p:cNvSpPr txBox="1"/>
          <p:nvPr/>
        </p:nvSpPr>
        <p:spPr>
          <a:xfrm>
            <a:off x="4818827" y="3694706"/>
            <a:ext cx="8650346" cy="5581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000000"/>
                </a:solidFill>
                <a:latin typeface="Arimo"/>
                <a:ea typeface="Arimo"/>
                <a:cs typeface="Arimo"/>
                <a:sym typeface="Arimo"/>
              </a:rPr>
              <a:t>2.7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81" name="Shape 181"/>
        <p:cNvGrpSpPr/>
        <p:nvPr/>
      </p:nvGrpSpPr>
      <p:grpSpPr>
        <a:xfrm>
          <a:off x="0" y="0"/>
          <a:ext cx="0" cy="0"/>
          <a:chOff x="0" y="0"/>
          <a:chExt cx="0" cy="0"/>
        </a:xfrm>
      </p:grpSpPr>
      <p:sp>
        <p:nvSpPr>
          <p:cNvPr id="182" name="Google Shape;182;p10"/>
          <p:cNvSpPr txBox="1"/>
          <p:nvPr/>
        </p:nvSpPr>
        <p:spPr>
          <a:xfrm>
            <a:off x="2537588" y="3854744"/>
            <a:ext cx="13331646" cy="38347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32A566"/>
                </a:solidFill>
                <a:latin typeface="Arial"/>
                <a:ea typeface="Arial"/>
                <a:cs typeface="Arial"/>
                <a:sym typeface="Arial"/>
              </a:rPr>
              <a:t>Supporting struggling households in order to improve the quality of life for its citizens. </a:t>
            </a:r>
            <a:endParaRPr/>
          </a:p>
          <a:p>
            <a:pPr indent="0" lvl="0" marL="0" marR="0" rtl="0" algn="l">
              <a:lnSpc>
                <a:spcPct val="139968"/>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l">
              <a:lnSpc>
                <a:spcPct val="139968"/>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l">
              <a:lnSpc>
                <a:spcPct val="124412"/>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p:txBody>
      </p:sp>
      <p:pic>
        <p:nvPicPr>
          <p:cNvPr id="183" name="Google Shape;183;p10"/>
          <p:cNvPicPr preferRelativeResize="0"/>
          <p:nvPr/>
        </p:nvPicPr>
        <p:blipFill rotWithShape="1">
          <a:blip r:embed="rId3">
            <a:alphaModFix/>
          </a:blip>
          <a:srcRect b="0" l="0" r="0" t="0"/>
          <a:stretch/>
        </p:blipFill>
        <p:spPr>
          <a:xfrm>
            <a:off x="7076261" y="6172200"/>
            <a:ext cx="4135477" cy="4114800"/>
          </a:xfrm>
          <a:prstGeom prst="rect">
            <a:avLst/>
          </a:prstGeom>
          <a:noFill/>
          <a:ln>
            <a:noFill/>
          </a:ln>
        </p:spPr>
      </p:pic>
      <p:grpSp>
        <p:nvGrpSpPr>
          <p:cNvPr id="184" name="Google Shape;184;p10"/>
          <p:cNvGrpSpPr/>
          <p:nvPr/>
        </p:nvGrpSpPr>
        <p:grpSpPr>
          <a:xfrm>
            <a:off x="1028700" y="857381"/>
            <a:ext cx="16349422" cy="1465007"/>
            <a:chOff x="0" y="161925"/>
            <a:chExt cx="21799229" cy="1953343"/>
          </a:xfrm>
        </p:grpSpPr>
        <p:sp>
          <p:nvSpPr>
            <p:cNvPr id="185" name="Google Shape;185;p10"/>
            <p:cNvSpPr txBox="1"/>
            <p:nvPr/>
          </p:nvSpPr>
          <p:spPr>
            <a:xfrm>
              <a:off x="0" y="161925"/>
              <a:ext cx="21799229" cy="1268944"/>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7100" u="none" cap="none" strike="noStrike">
                  <a:solidFill>
                    <a:srgbClr val="000000"/>
                  </a:solidFill>
                  <a:latin typeface="League Spartan"/>
                  <a:ea typeface="League Spartan"/>
                  <a:cs typeface="League Spartan"/>
                  <a:sym typeface="League Spartan"/>
                </a:rPr>
                <a:t>3. Support Low- Income Households</a:t>
              </a:r>
              <a:endParaRPr/>
            </a:p>
          </p:txBody>
        </p:sp>
        <p:sp>
          <p:nvSpPr>
            <p:cNvPr id="186" name="Google Shape;186;p10"/>
            <p:cNvSpPr txBox="1"/>
            <p:nvPr/>
          </p:nvSpPr>
          <p:spPr>
            <a:xfrm>
              <a:off x="0" y="1627588"/>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0"/>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9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b="0" l="0" r="0" t="0"/>
          <a:stretch/>
        </p:blipFill>
        <p:spPr>
          <a:xfrm>
            <a:off x="12201957" y="2883225"/>
            <a:ext cx="2368537" cy="2393469"/>
          </a:xfrm>
          <a:prstGeom prst="rect">
            <a:avLst/>
          </a:prstGeom>
          <a:noFill/>
          <a:ln>
            <a:noFill/>
          </a:ln>
        </p:spPr>
      </p:pic>
      <p:pic>
        <p:nvPicPr>
          <p:cNvPr id="193" name="Google Shape;193;p11"/>
          <p:cNvPicPr preferRelativeResize="0"/>
          <p:nvPr/>
        </p:nvPicPr>
        <p:blipFill rotWithShape="1">
          <a:blip r:embed="rId4">
            <a:alphaModFix/>
          </a:blip>
          <a:srcRect b="0" l="0" r="0" t="0"/>
          <a:stretch/>
        </p:blipFill>
        <p:spPr>
          <a:xfrm>
            <a:off x="15537323" y="2090705"/>
            <a:ext cx="1554150" cy="3052795"/>
          </a:xfrm>
          <a:prstGeom prst="rect">
            <a:avLst/>
          </a:prstGeom>
          <a:noFill/>
          <a:ln>
            <a:noFill/>
          </a:ln>
        </p:spPr>
      </p:pic>
      <p:pic>
        <p:nvPicPr>
          <p:cNvPr id="194" name="Google Shape;194;p11"/>
          <p:cNvPicPr preferRelativeResize="0"/>
          <p:nvPr/>
        </p:nvPicPr>
        <p:blipFill rotWithShape="1">
          <a:blip r:embed="rId5">
            <a:alphaModFix/>
          </a:blip>
          <a:srcRect b="0" l="0" r="0" t="0"/>
          <a:stretch/>
        </p:blipFill>
        <p:spPr>
          <a:xfrm>
            <a:off x="3383118" y="2090705"/>
            <a:ext cx="2317850" cy="2283082"/>
          </a:xfrm>
          <a:prstGeom prst="rect">
            <a:avLst/>
          </a:prstGeom>
          <a:noFill/>
          <a:ln>
            <a:noFill/>
          </a:ln>
        </p:spPr>
      </p:pic>
      <p:pic>
        <p:nvPicPr>
          <p:cNvPr id="195" name="Google Shape;195;p11"/>
          <p:cNvPicPr preferRelativeResize="0"/>
          <p:nvPr/>
        </p:nvPicPr>
        <p:blipFill rotWithShape="1">
          <a:blip r:embed="rId6">
            <a:alphaModFix/>
          </a:blip>
          <a:srcRect b="0" l="0" r="0" t="0"/>
          <a:stretch/>
        </p:blipFill>
        <p:spPr>
          <a:xfrm>
            <a:off x="469900" y="1529163"/>
            <a:ext cx="2303253" cy="2303253"/>
          </a:xfrm>
          <a:prstGeom prst="rect">
            <a:avLst/>
          </a:prstGeom>
          <a:noFill/>
          <a:ln>
            <a:noFill/>
          </a:ln>
        </p:spPr>
      </p:pic>
      <p:sp>
        <p:nvSpPr>
          <p:cNvPr id="196" name="Google Shape;196;p11"/>
          <p:cNvSpPr txBox="1"/>
          <p:nvPr/>
        </p:nvSpPr>
        <p:spPr>
          <a:xfrm>
            <a:off x="209191" y="4531492"/>
            <a:ext cx="7897004" cy="71113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If a government desires more of a certain product or good in. the economy, the may offer a </a:t>
            </a:r>
            <a:r>
              <a:rPr b="0" i="0" lang="en-US" sz="3150" u="none" cap="none" strike="noStrike">
                <a:solidFill>
                  <a:srgbClr val="32A566"/>
                </a:solidFill>
                <a:latin typeface="Sanchez"/>
                <a:ea typeface="Sanchez"/>
                <a:cs typeface="Sanchez"/>
                <a:sym typeface="Sanchez"/>
              </a:rPr>
              <a:t>subsidy</a:t>
            </a:r>
            <a:r>
              <a:rPr b="0" i="0" lang="en-US" sz="3150" u="none" cap="none" strike="noStrike">
                <a:solidFill>
                  <a:srgbClr val="000000"/>
                </a:solidFill>
                <a:latin typeface="Sanchez"/>
                <a:ea typeface="Sanchez"/>
                <a:cs typeface="Sanchez"/>
                <a:sym typeface="Sanchez"/>
              </a:rPr>
              <a:t> to increase supply/production.</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Alternatively, a government may </a:t>
            </a:r>
            <a:r>
              <a:rPr b="0" i="0" lang="en-US" sz="3150" u="none" cap="none" strike="noStrike">
                <a:solidFill>
                  <a:srgbClr val="D12C23"/>
                </a:solidFill>
                <a:latin typeface="Sanchez"/>
                <a:ea typeface="Sanchez"/>
                <a:cs typeface="Sanchez"/>
                <a:sym typeface="Sanchez"/>
              </a:rPr>
              <a:t>tax</a:t>
            </a:r>
            <a:r>
              <a:rPr b="0" i="0" lang="en-US" sz="3150" u="none" cap="none" strike="noStrike">
                <a:solidFill>
                  <a:srgbClr val="000000"/>
                </a:solidFill>
                <a:latin typeface="Sanchez"/>
                <a:ea typeface="Sanchez"/>
                <a:cs typeface="Sanchez"/>
                <a:sym typeface="Sanchez"/>
              </a:rPr>
              <a:t> certain industries or products they wish to diminish such as fossil fuel companies. </a:t>
            </a:r>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l">
              <a:lnSpc>
                <a:spcPct val="124412"/>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p:txBody>
      </p:sp>
      <p:grpSp>
        <p:nvGrpSpPr>
          <p:cNvPr id="197" name="Google Shape;197;p11"/>
          <p:cNvGrpSpPr/>
          <p:nvPr/>
        </p:nvGrpSpPr>
        <p:grpSpPr>
          <a:xfrm>
            <a:off x="1028700" y="433519"/>
            <a:ext cx="16349422" cy="2312732"/>
            <a:chOff x="0" y="161925"/>
            <a:chExt cx="21799229" cy="3083643"/>
          </a:xfrm>
        </p:grpSpPr>
        <p:sp>
          <p:nvSpPr>
            <p:cNvPr id="198" name="Google Shape;198;p11"/>
            <p:cNvSpPr txBox="1"/>
            <p:nvPr/>
          </p:nvSpPr>
          <p:spPr>
            <a:xfrm>
              <a:off x="0" y="161925"/>
              <a:ext cx="21799229" cy="2399244"/>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7100" u="none" cap="none" strike="noStrike">
                  <a:solidFill>
                    <a:srgbClr val="000000"/>
                  </a:solidFill>
                  <a:latin typeface="League Spartan"/>
                  <a:ea typeface="League Spartan"/>
                  <a:cs typeface="League Spartan"/>
                  <a:sym typeface="League Spartan"/>
                </a:rPr>
                <a:t>4 &amp; 5. Influence levels of production/consumption</a:t>
              </a:r>
              <a:endParaRPr/>
            </a:p>
          </p:txBody>
        </p:sp>
        <p:sp>
          <p:nvSpPr>
            <p:cNvPr id="199" name="Google Shape;199;p11"/>
            <p:cNvSpPr txBox="1"/>
            <p:nvPr/>
          </p:nvSpPr>
          <p:spPr>
            <a:xfrm>
              <a:off x="0" y="2757888"/>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01" name="Google Shape;201;p11"/>
          <p:cNvSpPr txBox="1"/>
          <p:nvPr/>
        </p:nvSpPr>
        <p:spPr>
          <a:xfrm>
            <a:off x="10233804" y="5636392"/>
            <a:ext cx="7897004" cy="60064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US" sz="3150" u="none" cap="none" strike="noStrike">
                <a:solidFill>
                  <a:srgbClr val="000000"/>
                </a:solidFill>
                <a:latin typeface="Sanchez"/>
                <a:ea typeface="Sanchez"/>
                <a:cs typeface="Sanchez"/>
                <a:sym typeface="Sanchez"/>
              </a:rPr>
              <a:t>The government may also diminish consumption by adding indirect taxes on certain goods that have negative effects on society such as cigarettes. </a:t>
            </a:r>
            <a:endParaRPr/>
          </a:p>
          <a:p>
            <a:pPr indent="0" lvl="0" marL="0" marR="0" rtl="0" algn="ctr">
              <a:lnSpc>
                <a:spcPct val="139968"/>
              </a:lnSpc>
              <a:spcBef>
                <a:spcPts val="0"/>
              </a:spcBef>
              <a:spcAft>
                <a:spcPts val="0"/>
              </a:spcAft>
              <a:buNone/>
            </a:pPr>
            <a:r>
              <a:t/>
            </a:r>
            <a:endParaRPr b="1" i="0" sz="3150" u="none" cap="none" strike="noStrike">
              <a:solidFill>
                <a:srgbClr val="000000"/>
              </a:solidFill>
              <a:latin typeface="Sanchez"/>
              <a:ea typeface="Sanchez"/>
              <a:cs typeface="Sanchez"/>
              <a:sym typeface="Sanchez"/>
            </a:endParaRPr>
          </a:p>
          <a:p>
            <a:pPr indent="0" lvl="0" marL="0" marR="0" rtl="0" algn="ctr">
              <a:lnSpc>
                <a:spcPct val="139968"/>
              </a:lnSpc>
              <a:spcBef>
                <a:spcPts val="0"/>
              </a:spcBef>
              <a:spcAft>
                <a:spcPts val="0"/>
              </a:spcAft>
              <a:buNone/>
            </a:pPr>
            <a:r>
              <a:rPr b="1" i="0" lang="en-US" sz="3150" u="none" cap="none" strike="noStrike">
                <a:solidFill>
                  <a:srgbClr val="000000"/>
                </a:solidFill>
                <a:latin typeface="Sanchez"/>
                <a:ea typeface="Sanchez"/>
                <a:cs typeface="Sanchez"/>
                <a:sym typeface="Sanchez"/>
              </a:rPr>
              <a:t>These goods are called </a:t>
            </a:r>
            <a:r>
              <a:rPr b="1" i="0" lang="en-US" sz="3150" u="none" cap="none" strike="noStrike">
                <a:solidFill>
                  <a:srgbClr val="D12C23"/>
                </a:solidFill>
                <a:latin typeface="Sanchez"/>
                <a:ea typeface="Sanchez"/>
                <a:cs typeface="Sanchez"/>
                <a:sym typeface="Sanchez"/>
              </a:rPr>
              <a:t>Demerit Goods.</a:t>
            </a:r>
            <a:endParaRPr/>
          </a:p>
          <a:p>
            <a:pPr indent="0" lvl="0" marL="0" marR="0" rtl="0" algn="ctr">
              <a:lnSpc>
                <a:spcPct val="139968"/>
              </a:lnSpc>
              <a:spcBef>
                <a:spcPts val="0"/>
              </a:spcBef>
              <a:spcAft>
                <a:spcPts val="0"/>
              </a:spcAft>
              <a:buNone/>
            </a:pPr>
            <a:r>
              <a:t/>
            </a:r>
            <a:endParaRPr b="1" i="0" sz="3150" u="none" cap="none" strike="noStrike">
              <a:solidFill>
                <a:srgbClr val="D12C23"/>
              </a:solidFill>
              <a:latin typeface="Sanchez"/>
              <a:ea typeface="Sanchez"/>
              <a:cs typeface="Sanchez"/>
              <a:sym typeface="Sanchez"/>
            </a:endParaRPr>
          </a:p>
          <a:p>
            <a:pPr indent="0" lvl="0" marL="0" marR="0" rtl="0" algn="l">
              <a:lnSpc>
                <a:spcPct val="139968"/>
              </a:lnSpc>
              <a:spcBef>
                <a:spcPts val="0"/>
              </a:spcBef>
              <a:spcAft>
                <a:spcPts val="0"/>
              </a:spcAft>
              <a:buNone/>
            </a:pPr>
            <a:r>
              <a:t/>
            </a:r>
            <a:endParaRPr b="1" i="0" sz="3150" u="none" cap="none" strike="noStrike">
              <a:solidFill>
                <a:srgbClr val="D12C23"/>
              </a:solidFill>
              <a:latin typeface="Sanchez"/>
              <a:ea typeface="Sanchez"/>
              <a:cs typeface="Sanchez"/>
              <a:sym typeface="Sanchez"/>
            </a:endParaRPr>
          </a:p>
          <a:p>
            <a:pPr indent="0" lvl="0" marL="0" marR="0" rtl="0" algn="l">
              <a:lnSpc>
                <a:spcPct val="124412"/>
              </a:lnSpc>
              <a:spcBef>
                <a:spcPts val="0"/>
              </a:spcBef>
              <a:spcAft>
                <a:spcPts val="0"/>
              </a:spcAft>
              <a:buNone/>
            </a:pPr>
            <a:r>
              <a:t/>
            </a:r>
            <a:endParaRPr b="1" i="0" sz="3150" u="none" cap="none" strike="noStrike">
              <a:solidFill>
                <a:srgbClr val="D12C23"/>
              </a:solidFill>
              <a:latin typeface="Sanchez"/>
              <a:ea typeface="Sanchez"/>
              <a:cs typeface="Sanchez"/>
              <a:sym typeface="Sanchez"/>
            </a:endParaRPr>
          </a:p>
          <a:p>
            <a:pPr indent="0" lvl="0" marL="0" marR="0" rtl="0" algn="ctr">
              <a:lnSpc>
                <a:spcPct val="139968"/>
              </a:lnSpc>
              <a:spcBef>
                <a:spcPts val="0"/>
              </a:spcBef>
              <a:spcAft>
                <a:spcPts val="0"/>
              </a:spcAft>
              <a:buNone/>
            </a:pPr>
            <a:r>
              <a:rPr b="1" i="0" lang="en-US" sz="3150" u="none" cap="none" strike="noStrike">
                <a:solidFill>
                  <a:srgbClr val="000000"/>
                </a:solidFill>
                <a:latin typeface="Sanchez"/>
                <a:ea typeface="Sanchez"/>
                <a:cs typeface="Sanchez"/>
                <a:sym typeface="Sanchez"/>
              </a:rPr>
              <a:t>  </a:t>
            </a:r>
            <a:endParaRPr/>
          </a:p>
          <a:p>
            <a:pPr indent="0" lvl="0" marL="0" marR="0" rtl="0" algn="ctr">
              <a:lnSpc>
                <a:spcPct val="139968"/>
              </a:lnSpc>
              <a:spcBef>
                <a:spcPts val="0"/>
              </a:spcBef>
              <a:spcAft>
                <a:spcPts val="0"/>
              </a:spcAft>
              <a:buNone/>
            </a:pPr>
            <a:r>
              <a:t/>
            </a:r>
            <a:endParaRPr b="1" i="0" sz="3150" u="none" cap="none" strike="noStrike">
              <a:solidFill>
                <a:srgbClr val="000000"/>
              </a:solidFill>
              <a:latin typeface="Sanchez"/>
              <a:ea typeface="Sanchez"/>
              <a:cs typeface="Sanchez"/>
              <a:sym typeface="Sanchez"/>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05" name="Shape 205"/>
        <p:cNvGrpSpPr/>
        <p:nvPr/>
      </p:nvGrpSpPr>
      <p:grpSpPr>
        <a:xfrm>
          <a:off x="0" y="0"/>
          <a:ext cx="0" cy="0"/>
          <a:chOff x="0" y="0"/>
          <a:chExt cx="0" cy="0"/>
        </a:xfrm>
      </p:grpSpPr>
      <p:sp>
        <p:nvSpPr>
          <p:cNvPr id="206" name="Google Shape;206;p12"/>
          <p:cNvSpPr txBox="1"/>
          <p:nvPr/>
        </p:nvSpPr>
        <p:spPr>
          <a:xfrm>
            <a:off x="618945" y="2659380"/>
            <a:ext cx="17050109" cy="67684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D12C23"/>
                </a:solidFill>
                <a:latin typeface="Sanchez"/>
                <a:ea typeface="Sanchez"/>
                <a:cs typeface="Sanchez"/>
                <a:sym typeface="Sanchez"/>
              </a:rPr>
              <a:t>Market Failure - </a:t>
            </a:r>
            <a:r>
              <a:rPr b="0" i="0" lang="en-US" sz="3150" u="none" cap="none" strike="noStrike">
                <a:solidFill>
                  <a:srgbClr val="000000"/>
                </a:solidFill>
                <a:latin typeface="Sanchez"/>
                <a:ea typeface="Sanchez"/>
                <a:cs typeface="Sanchez"/>
                <a:sym typeface="Sanchez"/>
              </a:rPr>
              <a:t>when markets fail to allocate resources efficiently</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l">
              <a:lnSpc>
                <a:spcPct val="140014"/>
              </a:lnSpc>
              <a:spcBef>
                <a:spcPts val="0"/>
              </a:spcBef>
              <a:spcAft>
                <a:spcPts val="0"/>
              </a:spcAft>
              <a:buNone/>
            </a:pPr>
            <a:r>
              <a:rPr b="0" i="0" lang="en-US" sz="2799" u="none" cap="none" strike="noStrike">
                <a:solidFill>
                  <a:srgbClr val="000000"/>
                </a:solidFill>
                <a:latin typeface="Sanchez"/>
                <a:ea typeface="Sanchez"/>
                <a:cs typeface="Sanchez"/>
                <a:sym typeface="Sanchez"/>
              </a:rPr>
              <a:t>Example</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Sanchez"/>
              <a:ea typeface="Sanchez"/>
              <a:cs typeface="Sanchez"/>
              <a:sym typeface="Sanchez"/>
            </a:endParaRPr>
          </a:p>
          <a:p>
            <a:pPr indent="0" lvl="0" marL="0" marR="0" rtl="0" algn="l">
              <a:lnSpc>
                <a:spcPct val="140014"/>
              </a:lnSpc>
              <a:spcBef>
                <a:spcPts val="0"/>
              </a:spcBef>
              <a:spcAft>
                <a:spcPts val="0"/>
              </a:spcAft>
              <a:buNone/>
            </a:pPr>
            <a:r>
              <a:rPr b="0" i="0" lang="en-US" sz="2799" u="none" cap="none" strike="noStrike">
                <a:solidFill>
                  <a:srgbClr val="000000"/>
                </a:solidFill>
                <a:latin typeface="Sanchez"/>
                <a:ea typeface="Sanchez"/>
                <a:cs typeface="Sanchez"/>
                <a:sym typeface="Sanchez"/>
              </a:rPr>
              <a:t>Climate Change</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Sanchez"/>
              <a:ea typeface="Sanchez"/>
              <a:cs typeface="Sanchez"/>
              <a:sym typeface="Sanchez"/>
            </a:endParaRPr>
          </a:p>
          <a:p>
            <a:pPr indent="0" lvl="0" marL="0" marR="0" rtl="0" algn="l">
              <a:lnSpc>
                <a:spcPct val="140014"/>
              </a:lnSpc>
              <a:spcBef>
                <a:spcPts val="0"/>
              </a:spcBef>
              <a:spcAft>
                <a:spcPts val="0"/>
              </a:spcAft>
              <a:buNone/>
            </a:pPr>
            <a:r>
              <a:rPr b="0" i="0" lang="en-US" sz="2799" u="none" cap="none" strike="noStrike">
                <a:solidFill>
                  <a:srgbClr val="000000"/>
                </a:solidFill>
                <a:latin typeface="Sanchez"/>
                <a:ea typeface="Sanchez"/>
                <a:cs typeface="Sanchez"/>
                <a:sym typeface="Sanchez"/>
              </a:rPr>
              <a:t>There is no profit to be had to combat climate change. Therefore, businesses and producers don't prioritize it. Governments may be required to step in to limit carbon emissions for the betterment of society.</a:t>
            </a:r>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p:txBody>
      </p:sp>
      <p:pic>
        <p:nvPicPr>
          <p:cNvPr id="207" name="Google Shape;207;p12"/>
          <p:cNvPicPr preferRelativeResize="0"/>
          <p:nvPr/>
        </p:nvPicPr>
        <p:blipFill rotWithShape="1">
          <a:blip r:embed="rId3">
            <a:alphaModFix/>
          </a:blip>
          <a:srcRect b="0" l="0" r="0" t="0"/>
          <a:stretch/>
        </p:blipFill>
        <p:spPr>
          <a:xfrm flipH="1">
            <a:off x="14364006" y="3159929"/>
            <a:ext cx="4886005" cy="3811084"/>
          </a:xfrm>
          <a:prstGeom prst="rect">
            <a:avLst/>
          </a:prstGeom>
          <a:noFill/>
          <a:ln>
            <a:noFill/>
          </a:ln>
        </p:spPr>
      </p:pic>
      <p:grpSp>
        <p:nvGrpSpPr>
          <p:cNvPr id="208" name="Google Shape;208;p12"/>
          <p:cNvGrpSpPr/>
          <p:nvPr/>
        </p:nvGrpSpPr>
        <p:grpSpPr>
          <a:xfrm>
            <a:off x="1028700" y="857381"/>
            <a:ext cx="16349422" cy="1465007"/>
            <a:chOff x="0" y="161925"/>
            <a:chExt cx="21799229" cy="1953343"/>
          </a:xfrm>
        </p:grpSpPr>
        <p:sp>
          <p:nvSpPr>
            <p:cNvPr id="209" name="Google Shape;209;p12"/>
            <p:cNvSpPr txBox="1"/>
            <p:nvPr/>
          </p:nvSpPr>
          <p:spPr>
            <a:xfrm>
              <a:off x="0" y="161925"/>
              <a:ext cx="21799229" cy="1268944"/>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7100" u="none" cap="none" strike="noStrike">
                  <a:solidFill>
                    <a:srgbClr val="000000"/>
                  </a:solidFill>
                  <a:latin typeface="League Spartan"/>
                  <a:ea typeface="League Spartan"/>
                  <a:cs typeface="League Spartan"/>
                  <a:sym typeface="League Spartan"/>
                </a:rPr>
                <a:t>6. Market Failure</a:t>
              </a:r>
              <a:endParaRPr/>
            </a:p>
          </p:txBody>
        </p:sp>
        <p:sp>
          <p:nvSpPr>
            <p:cNvPr id="210" name="Google Shape;210;p12"/>
            <p:cNvSpPr txBox="1"/>
            <p:nvPr/>
          </p:nvSpPr>
          <p:spPr>
            <a:xfrm>
              <a:off x="0" y="1627588"/>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15" name="Shape 215"/>
        <p:cNvGrpSpPr/>
        <p:nvPr/>
      </p:nvGrpSpPr>
      <p:grpSpPr>
        <a:xfrm>
          <a:off x="0" y="0"/>
          <a:ext cx="0" cy="0"/>
          <a:chOff x="0" y="0"/>
          <a:chExt cx="0" cy="0"/>
        </a:xfrm>
      </p:grpSpPr>
      <p:pic>
        <p:nvPicPr>
          <p:cNvPr id="216" name="Google Shape;216;p13"/>
          <p:cNvPicPr preferRelativeResize="0"/>
          <p:nvPr/>
        </p:nvPicPr>
        <p:blipFill rotWithShape="1">
          <a:blip r:embed="rId3">
            <a:alphaModFix/>
          </a:blip>
          <a:srcRect b="0" l="0" r="0" t="0"/>
          <a:stretch/>
        </p:blipFill>
        <p:spPr>
          <a:xfrm>
            <a:off x="7167577" y="5695591"/>
            <a:ext cx="4114800" cy="4114800"/>
          </a:xfrm>
          <a:prstGeom prst="rect">
            <a:avLst/>
          </a:prstGeom>
          <a:noFill/>
          <a:ln>
            <a:noFill/>
          </a:ln>
        </p:spPr>
      </p:pic>
      <p:sp>
        <p:nvSpPr>
          <p:cNvPr id="217" name="Google Shape;217;p13"/>
          <p:cNvSpPr txBox="1"/>
          <p:nvPr/>
        </p:nvSpPr>
        <p:spPr>
          <a:xfrm>
            <a:off x="640511" y="2659380"/>
            <a:ext cx="17050109" cy="274891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The Government often chooses to intervene to improve the equity of income distribution.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Sanchez"/>
              <a:ea typeface="Sanchez"/>
              <a:cs typeface="Sanchez"/>
              <a:sym typeface="Sanchez"/>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Sanchez"/>
                <a:ea typeface="Sanchez"/>
                <a:cs typeface="Sanchez"/>
                <a:sym typeface="Sanchez"/>
              </a:rPr>
              <a:t>For example, taxing the rich and spending those tax dollars in some way to benefit low-income families an attempt to improve equity.  </a:t>
            </a:r>
            <a:endParaRPr/>
          </a:p>
        </p:txBody>
      </p:sp>
      <p:grpSp>
        <p:nvGrpSpPr>
          <p:cNvPr id="218" name="Google Shape;218;p13"/>
          <p:cNvGrpSpPr/>
          <p:nvPr/>
        </p:nvGrpSpPr>
        <p:grpSpPr>
          <a:xfrm>
            <a:off x="1050266" y="857381"/>
            <a:ext cx="16349422" cy="1465007"/>
            <a:chOff x="0" y="161925"/>
            <a:chExt cx="21799229" cy="1953343"/>
          </a:xfrm>
        </p:grpSpPr>
        <p:sp>
          <p:nvSpPr>
            <p:cNvPr id="219" name="Google Shape;219;p13"/>
            <p:cNvSpPr txBox="1"/>
            <p:nvPr/>
          </p:nvSpPr>
          <p:spPr>
            <a:xfrm>
              <a:off x="0" y="161925"/>
              <a:ext cx="21799229" cy="1268944"/>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7100" u="none" cap="none" strike="noStrike">
                  <a:solidFill>
                    <a:srgbClr val="000000"/>
                  </a:solidFill>
                  <a:latin typeface="League Spartan"/>
                  <a:ea typeface="League Spartan"/>
                  <a:cs typeface="League Spartan"/>
                  <a:sym typeface="League Spartan"/>
                </a:rPr>
                <a:t>7. Equity</a:t>
              </a:r>
              <a:endParaRPr/>
            </a:p>
          </p:txBody>
        </p:sp>
        <p:sp>
          <p:nvSpPr>
            <p:cNvPr id="220" name="Google Shape;220;p13"/>
            <p:cNvSpPr txBox="1"/>
            <p:nvPr/>
          </p:nvSpPr>
          <p:spPr>
            <a:xfrm>
              <a:off x="0" y="1627588"/>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13"/>
          <p:cNvSpPr txBox="1"/>
          <p:nvPr/>
        </p:nvSpPr>
        <p:spPr>
          <a:xfrm>
            <a:off x="-1841948"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4"/>
          <p:cNvPicPr preferRelativeResize="0"/>
          <p:nvPr/>
        </p:nvPicPr>
        <p:blipFill rotWithShape="1">
          <a:blip r:embed="rId3">
            <a:alphaModFix/>
          </a:blip>
          <a:srcRect b="0" l="0" r="0" t="0"/>
          <a:stretch/>
        </p:blipFill>
        <p:spPr>
          <a:xfrm>
            <a:off x="7198952" y="4822161"/>
            <a:ext cx="947989" cy="2962465"/>
          </a:xfrm>
          <a:prstGeom prst="rect">
            <a:avLst/>
          </a:prstGeom>
          <a:noFill/>
          <a:ln>
            <a:noFill/>
          </a:ln>
        </p:spPr>
      </p:pic>
      <p:sp>
        <p:nvSpPr>
          <p:cNvPr id="227" name="Google Shape;227;p14"/>
          <p:cNvSpPr txBox="1"/>
          <p:nvPr/>
        </p:nvSpPr>
        <p:spPr>
          <a:xfrm>
            <a:off x="1093398" y="6630159"/>
            <a:ext cx="6105554" cy="3733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28" name="Google Shape;228;p14"/>
          <p:cNvPicPr preferRelativeResize="0"/>
          <p:nvPr/>
        </p:nvPicPr>
        <p:blipFill rotWithShape="1">
          <a:blip r:embed="rId4">
            <a:alphaModFix/>
          </a:blip>
          <a:srcRect b="0" l="0" r="0" t="0"/>
          <a:stretch/>
        </p:blipFill>
        <p:spPr>
          <a:xfrm>
            <a:off x="8594013" y="5643096"/>
            <a:ext cx="1348192" cy="2012227"/>
          </a:xfrm>
          <a:prstGeom prst="rect">
            <a:avLst/>
          </a:prstGeom>
          <a:noFill/>
          <a:ln>
            <a:noFill/>
          </a:ln>
        </p:spPr>
      </p:pic>
      <p:grpSp>
        <p:nvGrpSpPr>
          <p:cNvPr id="229" name="Google Shape;229;p14"/>
          <p:cNvGrpSpPr/>
          <p:nvPr/>
        </p:nvGrpSpPr>
        <p:grpSpPr>
          <a:xfrm>
            <a:off x="1093398" y="2828518"/>
            <a:ext cx="16349422" cy="1993643"/>
            <a:chOff x="0" y="257175"/>
            <a:chExt cx="21799229" cy="2658190"/>
          </a:xfrm>
        </p:grpSpPr>
        <p:sp>
          <p:nvSpPr>
            <p:cNvPr id="230" name="Google Shape;230;p14"/>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Controls</a:t>
              </a:r>
              <a:endParaRPr/>
            </a:p>
          </p:txBody>
        </p:sp>
        <p:sp>
          <p:nvSpPr>
            <p:cNvPr id="231" name="Google Shape;231;p14"/>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14"/>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pic>
        <p:nvPicPr>
          <p:cNvPr id="233" name="Google Shape;233;p14"/>
          <p:cNvPicPr preferRelativeResize="0"/>
          <p:nvPr/>
        </p:nvPicPr>
        <p:blipFill rotWithShape="1">
          <a:blip r:embed="rId3">
            <a:alphaModFix/>
          </a:blip>
          <a:srcRect b="0" l="0" r="0" t="0"/>
          <a:stretch/>
        </p:blipFill>
        <p:spPr>
          <a:xfrm rot="10800000">
            <a:off x="10257735" y="4822161"/>
            <a:ext cx="947989" cy="29624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5"/>
          <p:cNvPicPr preferRelativeResize="0"/>
          <p:nvPr/>
        </p:nvPicPr>
        <p:blipFill rotWithShape="1">
          <a:blip r:embed="rId3">
            <a:alphaModFix/>
          </a:blip>
          <a:srcRect b="0" l="0" r="0" t="0"/>
          <a:stretch/>
        </p:blipFill>
        <p:spPr>
          <a:xfrm>
            <a:off x="8670006" y="7188597"/>
            <a:ext cx="947989" cy="2962465"/>
          </a:xfrm>
          <a:prstGeom prst="rect">
            <a:avLst/>
          </a:prstGeom>
          <a:noFill/>
          <a:ln>
            <a:noFill/>
          </a:ln>
        </p:spPr>
      </p:pic>
      <p:pic>
        <p:nvPicPr>
          <p:cNvPr id="239" name="Google Shape;239;p15"/>
          <p:cNvPicPr preferRelativeResize="0"/>
          <p:nvPr/>
        </p:nvPicPr>
        <p:blipFill rotWithShape="1">
          <a:blip r:embed="rId4">
            <a:alphaModFix/>
          </a:blip>
          <a:srcRect b="0" l="0" r="0" t="0"/>
          <a:stretch/>
        </p:blipFill>
        <p:spPr>
          <a:xfrm>
            <a:off x="5486400" y="6542896"/>
            <a:ext cx="7315200" cy="566928"/>
          </a:xfrm>
          <a:prstGeom prst="rect">
            <a:avLst/>
          </a:prstGeom>
          <a:noFill/>
          <a:ln>
            <a:noFill/>
          </a:ln>
        </p:spPr>
      </p:pic>
      <p:pic>
        <p:nvPicPr>
          <p:cNvPr id="240" name="Google Shape;240;p15"/>
          <p:cNvPicPr preferRelativeResize="0"/>
          <p:nvPr/>
        </p:nvPicPr>
        <p:blipFill rotWithShape="1">
          <a:blip r:embed="rId5">
            <a:alphaModFix/>
          </a:blip>
          <a:srcRect b="0" l="0" r="0" t="0"/>
          <a:stretch/>
        </p:blipFill>
        <p:spPr>
          <a:xfrm>
            <a:off x="12932956" y="5143500"/>
            <a:ext cx="1123615" cy="2340864"/>
          </a:xfrm>
          <a:prstGeom prst="rect">
            <a:avLst/>
          </a:prstGeom>
          <a:noFill/>
          <a:ln>
            <a:noFill/>
          </a:ln>
        </p:spPr>
      </p:pic>
      <p:sp>
        <p:nvSpPr>
          <p:cNvPr id="241" name="Google Shape;241;p15"/>
          <p:cNvSpPr txBox="1"/>
          <p:nvPr/>
        </p:nvSpPr>
        <p:spPr>
          <a:xfrm>
            <a:off x="1093398" y="6630159"/>
            <a:ext cx="6105554" cy="3733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42" name="Google Shape;242;p15"/>
          <p:cNvPicPr preferRelativeResize="0"/>
          <p:nvPr/>
        </p:nvPicPr>
        <p:blipFill rotWithShape="1">
          <a:blip r:embed="rId5">
            <a:alphaModFix/>
          </a:blip>
          <a:srcRect b="0" l="0" r="0" t="0"/>
          <a:stretch/>
        </p:blipFill>
        <p:spPr>
          <a:xfrm>
            <a:off x="3985612" y="5143500"/>
            <a:ext cx="1123615" cy="2340864"/>
          </a:xfrm>
          <a:prstGeom prst="rect">
            <a:avLst/>
          </a:prstGeom>
          <a:noFill/>
          <a:ln>
            <a:noFill/>
          </a:ln>
        </p:spPr>
      </p:pic>
      <p:pic>
        <p:nvPicPr>
          <p:cNvPr id="243" name="Google Shape;243;p15"/>
          <p:cNvPicPr preferRelativeResize="0"/>
          <p:nvPr/>
        </p:nvPicPr>
        <p:blipFill rotWithShape="1">
          <a:blip r:embed="rId6">
            <a:alphaModFix/>
          </a:blip>
          <a:srcRect b="0" l="0" r="0" t="0"/>
          <a:stretch/>
        </p:blipFill>
        <p:spPr>
          <a:xfrm>
            <a:off x="9907511" y="7941517"/>
            <a:ext cx="1348192" cy="2012227"/>
          </a:xfrm>
          <a:prstGeom prst="rect">
            <a:avLst/>
          </a:prstGeom>
          <a:noFill/>
          <a:ln>
            <a:noFill/>
          </a:ln>
        </p:spPr>
      </p:pic>
      <p:grpSp>
        <p:nvGrpSpPr>
          <p:cNvPr id="244" name="Google Shape;244;p15"/>
          <p:cNvGrpSpPr/>
          <p:nvPr/>
        </p:nvGrpSpPr>
        <p:grpSpPr>
          <a:xfrm>
            <a:off x="1093398" y="2828518"/>
            <a:ext cx="16349422" cy="1993643"/>
            <a:chOff x="0" y="257175"/>
            <a:chExt cx="21799229" cy="2658190"/>
          </a:xfrm>
        </p:grpSpPr>
        <p:sp>
          <p:nvSpPr>
            <p:cNvPr id="245" name="Google Shape;245;p15"/>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Ceiling</a:t>
              </a:r>
              <a:endParaRPr/>
            </a:p>
          </p:txBody>
        </p:sp>
        <p:sp>
          <p:nvSpPr>
            <p:cNvPr id="246" name="Google Shape;246;p15"/>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5"/>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51" name="Shape 251"/>
        <p:cNvGrpSpPr/>
        <p:nvPr/>
      </p:nvGrpSpPr>
      <p:grpSpPr>
        <a:xfrm>
          <a:off x="0" y="0"/>
          <a:ext cx="0" cy="0"/>
          <a:chOff x="0" y="0"/>
          <a:chExt cx="0" cy="0"/>
        </a:xfrm>
      </p:grpSpPr>
      <p:sp>
        <p:nvSpPr>
          <p:cNvPr id="252" name="Google Shape;252;p16"/>
          <p:cNvSpPr txBox="1"/>
          <p:nvPr/>
        </p:nvSpPr>
        <p:spPr>
          <a:xfrm>
            <a:off x="658169" y="1899153"/>
            <a:ext cx="16601131" cy="90055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When the government sets a maximum price of a good or service.</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Typically used with common essential goods as services such as </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affordable housing (rent)</a:t>
            </a:r>
            <a:endParaRPr/>
          </a:p>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low-cost food for all</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EE252F"/>
                </a:solidFill>
                <a:latin typeface="Arial"/>
                <a:ea typeface="Arial"/>
                <a:cs typeface="Arial"/>
                <a:sym typeface="Arial"/>
              </a:rPr>
              <a:t>Must be placed BELOW the equilibrium price in order to be effective/binding.</a:t>
            </a:r>
            <a:endParaRPr/>
          </a:p>
          <a:p>
            <a:pPr indent="0" lvl="0" marL="0" marR="0" rtl="0" algn="ctr">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20335F"/>
                </a:solidFill>
                <a:latin typeface="Arial"/>
                <a:ea typeface="Arial"/>
                <a:cs typeface="Arial"/>
                <a:sym typeface="Arial"/>
              </a:rPr>
              <a:t>Can you brainstorm as to why that is the case?</a:t>
            </a:r>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FF5757"/>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FF5757"/>
              </a:solidFill>
              <a:latin typeface="Arial"/>
              <a:ea typeface="Arial"/>
              <a:cs typeface="Arial"/>
              <a:sym typeface="Arial"/>
            </a:endParaRPr>
          </a:p>
        </p:txBody>
      </p:sp>
      <p:pic>
        <p:nvPicPr>
          <p:cNvPr id="253" name="Google Shape;253;p16"/>
          <p:cNvPicPr preferRelativeResize="0"/>
          <p:nvPr/>
        </p:nvPicPr>
        <p:blipFill rotWithShape="1">
          <a:blip r:embed="rId3">
            <a:alphaModFix/>
          </a:blip>
          <a:srcRect b="0" l="0" r="0" t="0"/>
          <a:stretch/>
        </p:blipFill>
        <p:spPr>
          <a:xfrm>
            <a:off x="6632394" y="7967181"/>
            <a:ext cx="4652681" cy="2582238"/>
          </a:xfrm>
          <a:prstGeom prst="rect">
            <a:avLst/>
          </a:prstGeom>
          <a:noFill/>
          <a:ln>
            <a:noFill/>
          </a:ln>
        </p:spPr>
      </p:pic>
      <p:grpSp>
        <p:nvGrpSpPr>
          <p:cNvPr id="254" name="Google Shape;254;p16"/>
          <p:cNvGrpSpPr/>
          <p:nvPr/>
        </p:nvGrpSpPr>
        <p:grpSpPr>
          <a:xfrm>
            <a:off x="1028700" y="628782"/>
            <a:ext cx="16349422" cy="1993643"/>
            <a:chOff x="0" y="257175"/>
            <a:chExt cx="21799229" cy="2658190"/>
          </a:xfrm>
        </p:grpSpPr>
        <p:sp>
          <p:nvSpPr>
            <p:cNvPr id="255" name="Google Shape;255;p16"/>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Ceilings</a:t>
              </a:r>
              <a:endParaRPr/>
            </a:p>
          </p:txBody>
        </p:sp>
        <p:sp>
          <p:nvSpPr>
            <p:cNvPr id="256" name="Google Shape;256;p16"/>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7"/>
          <p:cNvPicPr preferRelativeResize="0"/>
          <p:nvPr/>
        </p:nvPicPr>
        <p:blipFill rotWithShape="1">
          <a:blip r:embed="rId3">
            <a:alphaModFix/>
          </a:blip>
          <a:srcRect b="0" l="0" r="0" t="0"/>
          <a:stretch/>
        </p:blipFill>
        <p:spPr>
          <a:xfrm>
            <a:off x="15257985" y="435901"/>
            <a:ext cx="3030015" cy="1681658"/>
          </a:xfrm>
          <a:prstGeom prst="rect">
            <a:avLst/>
          </a:prstGeom>
          <a:noFill/>
          <a:ln>
            <a:noFill/>
          </a:ln>
        </p:spPr>
      </p:pic>
      <p:pic>
        <p:nvPicPr>
          <p:cNvPr id="263" name="Google Shape;263;p17"/>
          <p:cNvPicPr preferRelativeResize="0"/>
          <p:nvPr/>
        </p:nvPicPr>
        <p:blipFill rotWithShape="1">
          <a:blip r:embed="rId4">
            <a:alphaModFix/>
          </a:blip>
          <a:srcRect b="0" l="0" r="0" t="0"/>
          <a:stretch/>
        </p:blipFill>
        <p:spPr>
          <a:xfrm>
            <a:off x="3072536" y="1914270"/>
            <a:ext cx="10872921" cy="7952066"/>
          </a:xfrm>
          <a:prstGeom prst="rect">
            <a:avLst/>
          </a:prstGeom>
          <a:noFill/>
          <a:ln>
            <a:noFill/>
          </a:ln>
        </p:spPr>
      </p:pic>
      <p:grpSp>
        <p:nvGrpSpPr>
          <p:cNvPr id="264" name="Google Shape;264;p17"/>
          <p:cNvGrpSpPr/>
          <p:nvPr/>
        </p:nvGrpSpPr>
        <p:grpSpPr>
          <a:xfrm>
            <a:off x="1028700" y="401786"/>
            <a:ext cx="16349422" cy="1993643"/>
            <a:chOff x="0" y="257175"/>
            <a:chExt cx="21799229" cy="2658190"/>
          </a:xfrm>
        </p:grpSpPr>
        <p:sp>
          <p:nvSpPr>
            <p:cNvPr id="265" name="Google Shape;265;p17"/>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Ceilings</a:t>
              </a:r>
              <a:endParaRPr/>
            </a:p>
          </p:txBody>
        </p:sp>
        <p:sp>
          <p:nvSpPr>
            <p:cNvPr id="266" name="Google Shape;266;p17"/>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8"/>
          <p:cNvSpPr txBox="1"/>
          <p:nvPr/>
        </p:nvSpPr>
        <p:spPr>
          <a:xfrm>
            <a:off x="658169" y="758619"/>
            <a:ext cx="16601131" cy="6757670"/>
          </a:xfrm>
          <a:prstGeom prst="rect">
            <a:avLst/>
          </a:prstGeom>
          <a:noFill/>
          <a:ln>
            <a:noFill/>
          </a:ln>
        </p:spPr>
        <p:txBody>
          <a:bodyPr anchorCtr="0" anchor="t" bIns="0" lIns="0" spcFirstLastPara="1" rIns="0" wrap="square" tIns="0">
            <a:spAutoFit/>
          </a:bodyPr>
          <a:lstStyle/>
          <a:p>
            <a:pPr indent="0" lvl="0" marL="0" marR="0" rtl="0" algn="ctr">
              <a:lnSpc>
                <a:spcPct val="24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3200" u="none" cap="none" strike="noStrike">
                <a:solidFill>
                  <a:srgbClr val="EE252F"/>
                </a:solidFill>
                <a:latin typeface="Arial"/>
                <a:ea typeface="Arial"/>
                <a:cs typeface="Arial"/>
                <a:sym typeface="Arial"/>
              </a:rPr>
              <a:t>Consequences of Price Ceiling</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Shortages</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It generates a rationing problem</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It promotes the creation of parallel (illegal black) markets</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It eliminates allocative efficiency and generates a welfare loss</a:t>
            </a:r>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FF5757"/>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FF5757"/>
              </a:solidFill>
              <a:latin typeface="Arial"/>
              <a:ea typeface="Arial"/>
              <a:cs typeface="Arial"/>
              <a:sym typeface="Arial"/>
            </a:endParaRPr>
          </a:p>
        </p:txBody>
      </p:sp>
      <p:pic>
        <p:nvPicPr>
          <p:cNvPr id="273" name="Google Shape;273;p18"/>
          <p:cNvPicPr preferRelativeResize="0"/>
          <p:nvPr/>
        </p:nvPicPr>
        <p:blipFill rotWithShape="1">
          <a:blip r:embed="rId3">
            <a:alphaModFix/>
          </a:blip>
          <a:srcRect b="0" l="0" r="0" t="0"/>
          <a:stretch/>
        </p:blipFill>
        <p:spPr>
          <a:xfrm>
            <a:off x="1348715" y="6676062"/>
            <a:ext cx="4652681" cy="2582238"/>
          </a:xfrm>
          <a:prstGeom prst="rect">
            <a:avLst/>
          </a:prstGeom>
          <a:noFill/>
          <a:ln>
            <a:noFill/>
          </a:ln>
        </p:spPr>
      </p:pic>
      <p:pic>
        <p:nvPicPr>
          <p:cNvPr id="274" name="Google Shape;274;p18"/>
          <p:cNvPicPr preferRelativeResize="0"/>
          <p:nvPr/>
        </p:nvPicPr>
        <p:blipFill rotWithShape="1">
          <a:blip r:embed="rId4">
            <a:alphaModFix/>
          </a:blip>
          <a:srcRect b="0" l="0" r="0" t="0"/>
          <a:stretch/>
        </p:blipFill>
        <p:spPr>
          <a:xfrm>
            <a:off x="9203411" y="4185079"/>
            <a:ext cx="8174711" cy="6101921"/>
          </a:xfrm>
          <a:prstGeom prst="rect">
            <a:avLst/>
          </a:prstGeom>
          <a:noFill/>
          <a:ln>
            <a:noFill/>
          </a:ln>
        </p:spPr>
      </p:pic>
      <p:grpSp>
        <p:nvGrpSpPr>
          <p:cNvPr id="275" name="Google Shape;275;p18"/>
          <p:cNvGrpSpPr/>
          <p:nvPr/>
        </p:nvGrpSpPr>
        <p:grpSpPr>
          <a:xfrm>
            <a:off x="1028700" y="433725"/>
            <a:ext cx="16349422" cy="1839662"/>
            <a:chOff x="0" y="238125"/>
            <a:chExt cx="21799229" cy="2452884"/>
          </a:xfrm>
        </p:grpSpPr>
        <p:sp>
          <p:nvSpPr>
            <p:cNvPr id="276" name="Google Shape;276;p18"/>
            <p:cNvSpPr txBox="1"/>
            <p:nvPr/>
          </p:nvSpPr>
          <p:spPr>
            <a:xfrm>
              <a:off x="0" y="238125"/>
              <a:ext cx="21799229" cy="176848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9900" u="none" cap="none" strike="noStrike">
                  <a:solidFill>
                    <a:srgbClr val="000000"/>
                  </a:solidFill>
                  <a:latin typeface="League Spartan"/>
                  <a:ea typeface="League Spartan"/>
                  <a:cs typeface="League Spartan"/>
                  <a:sym typeface="League Spartan"/>
                </a:rPr>
                <a:t>Price Ceilings</a:t>
              </a:r>
              <a:endParaRPr/>
            </a:p>
          </p:txBody>
        </p:sp>
        <p:sp>
          <p:nvSpPr>
            <p:cNvPr id="277" name="Google Shape;277;p18"/>
            <p:cNvSpPr txBox="1"/>
            <p:nvPr/>
          </p:nvSpPr>
          <p:spPr>
            <a:xfrm>
              <a:off x="0" y="220332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1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9"/>
          <p:cNvPicPr preferRelativeResize="0"/>
          <p:nvPr/>
        </p:nvPicPr>
        <p:blipFill rotWithShape="1">
          <a:blip r:embed="rId3">
            <a:alphaModFix/>
          </a:blip>
          <a:srcRect b="0" l="0" r="0" t="0"/>
          <a:stretch/>
        </p:blipFill>
        <p:spPr>
          <a:xfrm>
            <a:off x="13635319" y="435901"/>
            <a:ext cx="4652681" cy="2582238"/>
          </a:xfrm>
          <a:prstGeom prst="rect">
            <a:avLst/>
          </a:prstGeom>
          <a:noFill/>
          <a:ln>
            <a:noFill/>
          </a:ln>
        </p:spPr>
      </p:pic>
      <p:pic>
        <p:nvPicPr>
          <p:cNvPr id="284" name="Google Shape;284;p19"/>
          <p:cNvPicPr preferRelativeResize="0"/>
          <p:nvPr/>
        </p:nvPicPr>
        <p:blipFill rotWithShape="1">
          <a:blip r:embed="rId4">
            <a:alphaModFix/>
          </a:blip>
          <a:srcRect b="0" l="0" r="0" t="0"/>
          <a:stretch/>
        </p:blipFill>
        <p:spPr>
          <a:xfrm>
            <a:off x="8250122" y="2813267"/>
            <a:ext cx="9965156" cy="7294663"/>
          </a:xfrm>
          <a:prstGeom prst="rect">
            <a:avLst/>
          </a:prstGeom>
          <a:noFill/>
          <a:ln>
            <a:noFill/>
          </a:ln>
        </p:spPr>
      </p:pic>
      <p:grpSp>
        <p:nvGrpSpPr>
          <p:cNvPr id="285" name="Google Shape;285;p19"/>
          <p:cNvGrpSpPr/>
          <p:nvPr/>
        </p:nvGrpSpPr>
        <p:grpSpPr>
          <a:xfrm>
            <a:off x="1028700" y="628782"/>
            <a:ext cx="16349422" cy="1993643"/>
            <a:chOff x="0" y="257175"/>
            <a:chExt cx="21799229" cy="2658190"/>
          </a:xfrm>
        </p:grpSpPr>
        <p:sp>
          <p:nvSpPr>
            <p:cNvPr id="286" name="Google Shape;286;p19"/>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Ceilings</a:t>
              </a:r>
              <a:endParaRPr/>
            </a:p>
          </p:txBody>
        </p:sp>
        <p:sp>
          <p:nvSpPr>
            <p:cNvPr id="287" name="Google Shape;287;p19"/>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19"/>
          <p:cNvSpPr txBox="1"/>
          <p:nvPr/>
        </p:nvSpPr>
        <p:spPr>
          <a:xfrm>
            <a:off x="658169" y="1433913"/>
            <a:ext cx="16601131" cy="5633720"/>
          </a:xfrm>
          <a:prstGeom prst="rect">
            <a:avLst/>
          </a:prstGeom>
          <a:noFill/>
          <a:ln>
            <a:noFill/>
          </a:ln>
        </p:spPr>
        <p:txBody>
          <a:bodyPr anchorCtr="0" anchor="t" bIns="0" lIns="0" spcFirstLastPara="1" rIns="0" wrap="square" tIns="0">
            <a:spAutoFit/>
          </a:bodyPr>
          <a:lstStyle/>
          <a:p>
            <a:pPr indent="0" lvl="0" marL="0" marR="0" rtl="0" algn="ctr">
              <a:lnSpc>
                <a:spcPct val="24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3200" u="none" cap="none" strike="noStrike">
                <a:solidFill>
                  <a:srgbClr val="32A566"/>
                </a:solidFill>
                <a:latin typeface="Arial"/>
                <a:ea typeface="Arial"/>
                <a:cs typeface="Arial"/>
                <a:sym typeface="Arial"/>
              </a:rPr>
              <a:t>Solutions to price ceiling problems</a:t>
            </a:r>
            <a:endParaRPr/>
          </a:p>
          <a:p>
            <a:pPr indent="-345439" lvl="1" marL="690881" marR="0" rtl="0" algn="l">
              <a:lnSpc>
                <a:spcPct val="140000"/>
              </a:lnSpc>
              <a:spcBef>
                <a:spcPts val="0"/>
              </a:spcBef>
              <a:spcAft>
                <a:spcPts val="0"/>
              </a:spcAft>
              <a:buClr>
                <a:srgbClr val="32A566"/>
              </a:buClr>
              <a:buSzPts val="3200"/>
              <a:buFont typeface="Arial"/>
              <a:buChar char="•"/>
            </a:pPr>
            <a:r>
              <a:rPr b="0" i="0" lang="en-US" sz="3200" u="none" cap="none" strike="noStrike">
                <a:solidFill>
                  <a:srgbClr val="32A566"/>
                </a:solidFill>
                <a:latin typeface="Arial"/>
                <a:ea typeface="Arial"/>
                <a:cs typeface="Arial"/>
                <a:sym typeface="Arial"/>
              </a:rPr>
              <a:t>Increase supply</a:t>
            </a:r>
            <a:endParaRPr/>
          </a:p>
          <a:p>
            <a:pPr indent="0" lvl="0" marL="0" marR="0" rtl="0" algn="l">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a:p>
            <a:pPr indent="0" lvl="0" marL="0" marR="0" rtl="0" algn="l">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How can a government increase supply?</a:t>
            </a:r>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32A566"/>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p:txBody>
      </p:sp>
      <p:sp>
        <p:nvSpPr>
          <p:cNvPr id="289" name="Google Shape;289;p1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0" l="0" r="0" t="0"/>
          <a:stretch/>
        </p:blipFill>
        <p:spPr>
          <a:xfrm>
            <a:off x="6181775" y="4595723"/>
            <a:ext cx="5924450" cy="4114800"/>
          </a:xfrm>
          <a:prstGeom prst="rect">
            <a:avLst/>
          </a:prstGeom>
          <a:noFill/>
          <a:ln>
            <a:noFill/>
          </a:ln>
        </p:spPr>
      </p:pic>
      <p:grpSp>
        <p:nvGrpSpPr>
          <p:cNvPr id="95" name="Google Shape;95;p2"/>
          <p:cNvGrpSpPr/>
          <p:nvPr/>
        </p:nvGrpSpPr>
        <p:grpSpPr>
          <a:xfrm>
            <a:off x="723560" y="2098169"/>
            <a:ext cx="17078107" cy="1376551"/>
            <a:chOff x="0" y="152400"/>
            <a:chExt cx="22770810" cy="1835402"/>
          </a:xfrm>
        </p:grpSpPr>
        <p:sp>
          <p:nvSpPr>
            <p:cNvPr id="96" name="Google Shape;96;p2"/>
            <p:cNvSpPr txBox="1"/>
            <p:nvPr/>
          </p:nvSpPr>
          <p:spPr>
            <a:xfrm>
              <a:off x="0" y="152400"/>
              <a:ext cx="22770810"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Review</a:t>
              </a:r>
              <a:endParaRPr/>
            </a:p>
          </p:txBody>
        </p:sp>
        <p:sp>
          <p:nvSpPr>
            <p:cNvPr id="97" name="Google Shape;97;p2"/>
            <p:cNvSpPr txBox="1"/>
            <p:nvPr/>
          </p:nvSpPr>
          <p:spPr>
            <a:xfrm>
              <a:off x="0" y="1496352"/>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grpSp>
        <p:nvGrpSpPr>
          <p:cNvPr id="99" name="Google Shape;99;p2"/>
          <p:cNvGrpSpPr/>
          <p:nvPr/>
        </p:nvGrpSpPr>
        <p:grpSpPr>
          <a:xfrm>
            <a:off x="3031126" y="4881449"/>
            <a:ext cx="12225749" cy="1081822"/>
            <a:chOff x="0" y="95250"/>
            <a:chExt cx="16300998" cy="1442430"/>
          </a:xfrm>
        </p:grpSpPr>
        <p:sp>
          <p:nvSpPr>
            <p:cNvPr id="100" name="Google Shape;100;p2"/>
            <p:cNvSpPr txBox="1"/>
            <p:nvPr/>
          </p:nvSpPr>
          <p:spPr>
            <a:xfrm>
              <a:off x="0" y="95250"/>
              <a:ext cx="16300998" cy="758031"/>
            </a:xfrm>
            <a:prstGeom prst="rect">
              <a:avLst/>
            </a:prstGeom>
            <a:noFill/>
            <a:ln>
              <a:noFill/>
            </a:ln>
          </p:spPr>
          <p:txBody>
            <a:bodyPr anchorCtr="0" anchor="t" bIns="0" lIns="0" spcFirstLastPara="1" rIns="0" wrap="square" tIns="0">
              <a:spAutoFit/>
            </a:bodyPr>
            <a:lstStyle/>
            <a:p>
              <a:pPr indent="0" lvl="0" marL="0" marR="0" rtl="0" algn="ctr">
                <a:lnSpc>
                  <a:spcPct val="22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txBox="1"/>
            <p:nvPr/>
          </p:nvSpPr>
          <p:spPr>
            <a:xfrm>
              <a:off x="0" y="1050000"/>
              <a:ext cx="16300998"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20"/>
          <p:cNvPicPr preferRelativeResize="0"/>
          <p:nvPr/>
        </p:nvPicPr>
        <p:blipFill rotWithShape="1">
          <a:blip r:embed="rId3">
            <a:alphaModFix/>
          </a:blip>
          <a:srcRect b="0" l="0" r="0" t="0"/>
          <a:stretch/>
        </p:blipFill>
        <p:spPr>
          <a:xfrm rot="10800000">
            <a:off x="8670006" y="4979052"/>
            <a:ext cx="947989" cy="2962465"/>
          </a:xfrm>
          <a:prstGeom prst="rect">
            <a:avLst/>
          </a:prstGeom>
          <a:noFill/>
          <a:ln>
            <a:noFill/>
          </a:ln>
        </p:spPr>
      </p:pic>
      <p:pic>
        <p:nvPicPr>
          <p:cNvPr id="295" name="Google Shape;295;p20"/>
          <p:cNvPicPr preferRelativeResize="0"/>
          <p:nvPr/>
        </p:nvPicPr>
        <p:blipFill rotWithShape="1">
          <a:blip r:embed="rId4">
            <a:alphaModFix/>
          </a:blip>
          <a:srcRect b="0" l="0" r="0" t="0"/>
          <a:stretch/>
        </p:blipFill>
        <p:spPr>
          <a:xfrm>
            <a:off x="5486400" y="8244696"/>
            <a:ext cx="7315200" cy="566928"/>
          </a:xfrm>
          <a:prstGeom prst="rect">
            <a:avLst/>
          </a:prstGeom>
          <a:noFill/>
          <a:ln>
            <a:noFill/>
          </a:ln>
        </p:spPr>
      </p:pic>
      <p:pic>
        <p:nvPicPr>
          <p:cNvPr id="296" name="Google Shape;296;p20"/>
          <p:cNvPicPr preferRelativeResize="0"/>
          <p:nvPr/>
        </p:nvPicPr>
        <p:blipFill rotWithShape="1">
          <a:blip r:embed="rId5">
            <a:alphaModFix/>
          </a:blip>
          <a:srcRect b="0" l="0" r="0" t="0"/>
          <a:stretch/>
        </p:blipFill>
        <p:spPr>
          <a:xfrm>
            <a:off x="12801600" y="6917436"/>
            <a:ext cx="1123615" cy="2340864"/>
          </a:xfrm>
          <a:prstGeom prst="rect">
            <a:avLst/>
          </a:prstGeom>
          <a:noFill/>
          <a:ln>
            <a:noFill/>
          </a:ln>
        </p:spPr>
      </p:pic>
      <p:sp>
        <p:nvSpPr>
          <p:cNvPr id="297" name="Google Shape;297;p20"/>
          <p:cNvSpPr txBox="1"/>
          <p:nvPr/>
        </p:nvSpPr>
        <p:spPr>
          <a:xfrm>
            <a:off x="1093398" y="6630159"/>
            <a:ext cx="6105554" cy="3733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98" name="Google Shape;298;p20"/>
          <p:cNvPicPr preferRelativeResize="0"/>
          <p:nvPr/>
        </p:nvPicPr>
        <p:blipFill rotWithShape="1">
          <a:blip r:embed="rId5">
            <a:alphaModFix/>
          </a:blip>
          <a:srcRect b="0" l="0" r="0" t="0"/>
          <a:stretch/>
        </p:blipFill>
        <p:spPr>
          <a:xfrm>
            <a:off x="4362785" y="6826360"/>
            <a:ext cx="1123615" cy="2340864"/>
          </a:xfrm>
          <a:prstGeom prst="rect">
            <a:avLst/>
          </a:prstGeom>
          <a:noFill/>
          <a:ln>
            <a:noFill/>
          </a:ln>
        </p:spPr>
      </p:pic>
      <p:pic>
        <p:nvPicPr>
          <p:cNvPr id="299" name="Google Shape;299;p20"/>
          <p:cNvPicPr preferRelativeResize="0"/>
          <p:nvPr/>
        </p:nvPicPr>
        <p:blipFill rotWithShape="1">
          <a:blip r:embed="rId6">
            <a:alphaModFix/>
          </a:blip>
          <a:srcRect b="0" l="0" r="0" t="0"/>
          <a:stretch/>
        </p:blipFill>
        <p:spPr>
          <a:xfrm>
            <a:off x="10446662" y="5454171"/>
            <a:ext cx="1348192" cy="2012227"/>
          </a:xfrm>
          <a:prstGeom prst="rect">
            <a:avLst/>
          </a:prstGeom>
          <a:noFill/>
          <a:ln>
            <a:noFill/>
          </a:ln>
        </p:spPr>
      </p:pic>
      <p:grpSp>
        <p:nvGrpSpPr>
          <p:cNvPr id="300" name="Google Shape;300;p20"/>
          <p:cNvGrpSpPr/>
          <p:nvPr/>
        </p:nvGrpSpPr>
        <p:grpSpPr>
          <a:xfrm>
            <a:off x="1093398" y="2828518"/>
            <a:ext cx="16349422" cy="1993643"/>
            <a:chOff x="0" y="257175"/>
            <a:chExt cx="21799229" cy="2658190"/>
          </a:xfrm>
        </p:grpSpPr>
        <p:sp>
          <p:nvSpPr>
            <p:cNvPr id="301" name="Google Shape;301;p20"/>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Floor</a:t>
              </a:r>
              <a:endParaRPr/>
            </a:p>
          </p:txBody>
        </p:sp>
        <p:sp>
          <p:nvSpPr>
            <p:cNvPr id="302" name="Google Shape;302;p20"/>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20"/>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307" name="Shape 307"/>
        <p:cNvGrpSpPr/>
        <p:nvPr/>
      </p:nvGrpSpPr>
      <p:grpSpPr>
        <a:xfrm>
          <a:off x="0" y="0"/>
          <a:ext cx="0" cy="0"/>
          <a:chOff x="0" y="0"/>
          <a:chExt cx="0" cy="0"/>
        </a:xfrm>
      </p:grpSpPr>
      <p:sp>
        <p:nvSpPr>
          <p:cNvPr id="308" name="Google Shape;308;p21"/>
          <p:cNvSpPr txBox="1"/>
          <p:nvPr/>
        </p:nvSpPr>
        <p:spPr>
          <a:xfrm>
            <a:off x="658169" y="1899153"/>
            <a:ext cx="16601131" cy="90055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When the government sets a minimum price of a good or service.</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000000"/>
                </a:solidFill>
                <a:latin typeface="Arial"/>
                <a:ea typeface="Arial"/>
                <a:cs typeface="Arial"/>
                <a:sym typeface="Arial"/>
              </a:rPr>
              <a:t>Typically used to</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 Protect producers that could be in danger (farmers)</a:t>
            </a:r>
            <a:endParaRPr/>
          </a:p>
          <a:p>
            <a:pPr indent="-345439" lvl="1" marL="690881" marR="0" rtl="0" algn="l">
              <a:lnSpc>
                <a:spcPct val="140000"/>
              </a:lnSpc>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 Protect workers (minimum wage)</a:t>
            </a:r>
            <a:endParaRPr/>
          </a:p>
          <a:p>
            <a:pPr indent="0" lvl="0" marL="0" marR="0" rtl="0" algn="ctr">
              <a:lnSpc>
                <a:spcPct val="14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EE252F"/>
                </a:solidFill>
                <a:latin typeface="Arial"/>
                <a:ea typeface="Arial"/>
                <a:cs typeface="Arial"/>
                <a:sym typeface="Arial"/>
              </a:rPr>
              <a:t>Must be placed ABOVE the equilibrium price in order to be effective/binding.</a:t>
            </a:r>
            <a:endParaRPr/>
          </a:p>
          <a:p>
            <a:pPr indent="0" lvl="0" marL="0" marR="0" rtl="0" algn="ctr">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20335F"/>
                </a:solidFill>
                <a:latin typeface="Arial"/>
                <a:ea typeface="Arial"/>
                <a:cs typeface="Arial"/>
                <a:sym typeface="Arial"/>
              </a:rPr>
              <a:t>Can you brainstorm as to why that is the case?</a:t>
            </a:r>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20335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FF5757"/>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FF5757"/>
              </a:solidFill>
              <a:latin typeface="Arial"/>
              <a:ea typeface="Arial"/>
              <a:cs typeface="Arial"/>
              <a:sym typeface="Arial"/>
            </a:endParaRPr>
          </a:p>
        </p:txBody>
      </p:sp>
      <p:pic>
        <p:nvPicPr>
          <p:cNvPr id="309" name="Google Shape;309;p21"/>
          <p:cNvPicPr preferRelativeResize="0"/>
          <p:nvPr/>
        </p:nvPicPr>
        <p:blipFill rotWithShape="1">
          <a:blip r:embed="rId3">
            <a:alphaModFix/>
          </a:blip>
          <a:srcRect b="0" l="0" r="0" t="0"/>
          <a:stretch/>
        </p:blipFill>
        <p:spPr>
          <a:xfrm>
            <a:off x="12435606" y="7741904"/>
            <a:ext cx="3920282" cy="4114800"/>
          </a:xfrm>
          <a:prstGeom prst="rect">
            <a:avLst/>
          </a:prstGeom>
          <a:noFill/>
          <a:ln>
            <a:noFill/>
          </a:ln>
        </p:spPr>
      </p:pic>
      <p:sp>
        <p:nvSpPr>
          <p:cNvPr id="310" name="Google Shape;310;p21"/>
          <p:cNvSpPr txBox="1"/>
          <p:nvPr/>
        </p:nvSpPr>
        <p:spPr>
          <a:xfrm>
            <a:off x="1028700" y="391151"/>
            <a:ext cx="16349422" cy="1416050"/>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Floors</a:t>
            </a:r>
            <a:endParaRPr/>
          </a:p>
        </p:txBody>
      </p:sp>
      <p:sp>
        <p:nvSpPr>
          <p:cNvPr id="311" name="Google Shape;311;p2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2"/>
          <p:cNvPicPr preferRelativeResize="0"/>
          <p:nvPr/>
        </p:nvPicPr>
        <p:blipFill rotWithShape="1">
          <a:blip r:embed="rId3">
            <a:alphaModFix/>
          </a:blip>
          <a:srcRect b="0" l="0" r="0" t="0"/>
          <a:stretch/>
        </p:blipFill>
        <p:spPr>
          <a:xfrm>
            <a:off x="2855765" y="1732337"/>
            <a:ext cx="11276006" cy="8465128"/>
          </a:xfrm>
          <a:prstGeom prst="rect">
            <a:avLst/>
          </a:prstGeom>
          <a:noFill/>
          <a:ln>
            <a:noFill/>
          </a:ln>
        </p:spPr>
      </p:pic>
      <p:sp>
        <p:nvSpPr>
          <p:cNvPr id="317" name="Google Shape;317;p22"/>
          <p:cNvSpPr txBox="1"/>
          <p:nvPr/>
        </p:nvSpPr>
        <p:spPr>
          <a:xfrm>
            <a:off x="1028700" y="391151"/>
            <a:ext cx="16349422" cy="1416050"/>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Floors</a:t>
            </a:r>
            <a:endParaRPr/>
          </a:p>
        </p:txBody>
      </p:sp>
      <p:sp>
        <p:nvSpPr>
          <p:cNvPr id="318" name="Google Shape;318;p2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3"/>
          <p:cNvPicPr preferRelativeResize="0"/>
          <p:nvPr/>
        </p:nvPicPr>
        <p:blipFill rotWithShape="1">
          <a:blip r:embed="rId3">
            <a:alphaModFix/>
          </a:blip>
          <a:srcRect b="0" l="0" r="0" t="0"/>
          <a:stretch/>
        </p:blipFill>
        <p:spPr>
          <a:xfrm>
            <a:off x="10490155" y="2252700"/>
            <a:ext cx="9994445" cy="7575040"/>
          </a:xfrm>
          <a:prstGeom prst="rect">
            <a:avLst/>
          </a:prstGeom>
          <a:noFill/>
          <a:ln>
            <a:noFill/>
          </a:ln>
        </p:spPr>
      </p:pic>
      <p:sp>
        <p:nvSpPr>
          <p:cNvPr id="324" name="Google Shape;324;p23"/>
          <p:cNvSpPr txBox="1"/>
          <p:nvPr/>
        </p:nvSpPr>
        <p:spPr>
          <a:xfrm>
            <a:off x="172513" y="1433913"/>
            <a:ext cx="9492887" cy="7881620"/>
          </a:xfrm>
          <a:prstGeom prst="rect">
            <a:avLst/>
          </a:prstGeom>
          <a:noFill/>
          <a:ln>
            <a:noFill/>
          </a:ln>
        </p:spPr>
        <p:txBody>
          <a:bodyPr anchorCtr="0" anchor="t" bIns="0" lIns="0" spcFirstLastPara="1" rIns="0" wrap="square" tIns="0">
            <a:spAutoFit/>
          </a:bodyPr>
          <a:lstStyle/>
          <a:p>
            <a:pPr indent="0" lvl="0" marL="0" marR="0" rtl="0" algn="ctr">
              <a:lnSpc>
                <a:spcPct val="24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3200" u="none" cap="none" strike="noStrike">
                <a:solidFill>
                  <a:srgbClr val="EE252F"/>
                </a:solidFill>
                <a:latin typeface="Arial"/>
                <a:ea typeface="Arial"/>
                <a:cs typeface="Arial"/>
                <a:sym typeface="Arial"/>
              </a:rPr>
              <a:t>Consequences of Price Floor</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Surpluses</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Promotion of parallel black markets</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The government needs to dispose of surplus</a:t>
            </a:r>
            <a:endParaRPr/>
          </a:p>
          <a:p>
            <a:pPr indent="-345439" lvl="1" marL="690881" marR="0" rtl="0" algn="l">
              <a:lnSpc>
                <a:spcPct val="140000"/>
              </a:lnSpc>
              <a:spcBef>
                <a:spcPts val="0"/>
              </a:spcBef>
              <a:spcAft>
                <a:spcPts val="0"/>
              </a:spcAft>
              <a:buClr>
                <a:srgbClr val="EE252F"/>
              </a:buClr>
              <a:buSzPts val="3200"/>
              <a:buFont typeface="Arial"/>
              <a:buChar char="•"/>
            </a:pPr>
            <a:r>
              <a:rPr b="0" i="0" lang="en-US" sz="3200" u="none" cap="none" strike="noStrike">
                <a:solidFill>
                  <a:srgbClr val="EE252F"/>
                </a:solidFill>
                <a:latin typeface="Arial"/>
                <a:ea typeface="Arial"/>
                <a:cs typeface="Arial"/>
                <a:sym typeface="Arial"/>
              </a:rPr>
              <a:t>Allocative inefficient and generates welfare loss</a:t>
            </a:r>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EE252F"/>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FF5757"/>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FF5757"/>
              </a:solidFill>
              <a:latin typeface="Arial"/>
              <a:ea typeface="Arial"/>
              <a:cs typeface="Arial"/>
              <a:sym typeface="Arial"/>
            </a:endParaRPr>
          </a:p>
        </p:txBody>
      </p:sp>
      <p:grpSp>
        <p:nvGrpSpPr>
          <p:cNvPr id="325" name="Google Shape;325;p23"/>
          <p:cNvGrpSpPr/>
          <p:nvPr/>
        </p:nvGrpSpPr>
        <p:grpSpPr>
          <a:xfrm>
            <a:off x="1028700" y="628782"/>
            <a:ext cx="16349422" cy="1993643"/>
            <a:chOff x="0" y="257175"/>
            <a:chExt cx="21799229" cy="2658190"/>
          </a:xfrm>
        </p:grpSpPr>
        <p:sp>
          <p:nvSpPr>
            <p:cNvPr id="326" name="Google Shape;326;p23"/>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Floors</a:t>
              </a:r>
              <a:endParaRPr/>
            </a:p>
          </p:txBody>
        </p:sp>
        <p:sp>
          <p:nvSpPr>
            <p:cNvPr id="327" name="Google Shape;327;p23"/>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24"/>
          <p:cNvPicPr preferRelativeResize="0"/>
          <p:nvPr/>
        </p:nvPicPr>
        <p:blipFill rotWithShape="1">
          <a:blip r:embed="rId3">
            <a:alphaModFix/>
          </a:blip>
          <a:srcRect b="0" l="0" r="0" t="0"/>
          <a:stretch/>
        </p:blipFill>
        <p:spPr>
          <a:xfrm>
            <a:off x="4524064" y="3601828"/>
            <a:ext cx="8507036" cy="6506102"/>
          </a:xfrm>
          <a:prstGeom prst="rect">
            <a:avLst/>
          </a:prstGeom>
          <a:noFill/>
          <a:ln>
            <a:noFill/>
          </a:ln>
        </p:spPr>
      </p:pic>
      <p:sp>
        <p:nvSpPr>
          <p:cNvPr id="334" name="Google Shape;334;p24"/>
          <p:cNvSpPr txBox="1"/>
          <p:nvPr/>
        </p:nvSpPr>
        <p:spPr>
          <a:xfrm>
            <a:off x="658169" y="1433913"/>
            <a:ext cx="16601131" cy="5071745"/>
          </a:xfrm>
          <a:prstGeom prst="rect">
            <a:avLst/>
          </a:prstGeom>
          <a:noFill/>
          <a:ln>
            <a:noFill/>
          </a:ln>
        </p:spPr>
        <p:txBody>
          <a:bodyPr anchorCtr="0" anchor="t" bIns="0" lIns="0" spcFirstLastPara="1" rIns="0" wrap="square" tIns="0">
            <a:spAutoFit/>
          </a:bodyPr>
          <a:lstStyle/>
          <a:p>
            <a:pPr indent="0" lvl="0" marL="0" marR="0" rtl="0" algn="ctr">
              <a:lnSpc>
                <a:spcPct val="24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3200" u="none" cap="none" strike="noStrike">
                <a:solidFill>
                  <a:srgbClr val="32A566"/>
                </a:solidFill>
                <a:latin typeface="Arial"/>
                <a:ea typeface="Arial"/>
                <a:cs typeface="Arial"/>
                <a:sym typeface="Arial"/>
              </a:rPr>
              <a:t>Solutions to price floor problems</a:t>
            </a:r>
            <a:endParaRPr/>
          </a:p>
          <a:p>
            <a:pPr indent="-345439" lvl="1" marL="690881" marR="0" rtl="0" algn="l">
              <a:lnSpc>
                <a:spcPct val="140000"/>
              </a:lnSpc>
              <a:spcBef>
                <a:spcPts val="0"/>
              </a:spcBef>
              <a:spcAft>
                <a:spcPts val="0"/>
              </a:spcAft>
              <a:buClr>
                <a:srgbClr val="32A566"/>
              </a:buClr>
              <a:buSzPts val="3200"/>
              <a:buFont typeface="Arial"/>
              <a:buChar char="•"/>
            </a:pPr>
            <a:r>
              <a:rPr b="0" i="0" lang="en-US" sz="3200" u="none" cap="none" strike="noStrike">
                <a:solidFill>
                  <a:srgbClr val="32A566"/>
                </a:solidFill>
                <a:latin typeface="Arial"/>
                <a:ea typeface="Arial"/>
                <a:cs typeface="Arial"/>
                <a:sym typeface="Arial"/>
              </a:rPr>
              <a:t>Government purchase of surplus (to store, to sell, donate, etc.)</a:t>
            </a:r>
            <a:endParaRPr/>
          </a:p>
          <a:p>
            <a:pPr indent="-460587" lvl="2" marL="1381761" marR="0" rtl="0" algn="l">
              <a:lnSpc>
                <a:spcPct val="140000"/>
              </a:lnSpc>
              <a:spcBef>
                <a:spcPts val="0"/>
              </a:spcBef>
              <a:spcAft>
                <a:spcPts val="0"/>
              </a:spcAft>
              <a:buClr>
                <a:srgbClr val="32A566"/>
              </a:buClr>
              <a:buSzPts val="3200"/>
              <a:buFont typeface="Arial"/>
              <a:buChar char="⚬"/>
            </a:pPr>
            <a:r>
              <a:rPr b="0" i="0" lang="en-US" sz="3200" u="none" cap="none" strike="noStrike">
                <a:solidFill>
                  <a:srgbClr val="32A566"/>
                </a:solidFill>
                <a:latin typeface="Arial"/>
                <a:ea typeface="Arial"/>
                <a:cs typeface="Arial"/>
                <a:sym typeface="Arial"/>
              </a:rPr>
              <a:t>Results in large welfare loss</a:t>
            </a:r>
            <a:endParaRPr/>
          </a:p>
          <a:p>
            <a:pPr indent="0" lvl="0" marL="0" marR="0" rtl="0" algn="l">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a:p>
            <a:pPr indent="0" lvl="0" marL="0" marR="0" rtl="0" algn="l">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a:p>
            <a:pPr indent="0" lvl="0" marL="0" marR="0" rtl="0" algn="ctr">
              <a:lnSpc>
                <a:spcPct val="140000"/>
              </a:lnSpc>
              <a:spcBef>
                <a:spcPts val="0"/>
              </a:spcBef>
              <a:spcAft>
                <a:spcPts val="0"/>
              </a:spcAft>
              <a:buNone/>
            </a:pPr>
            <a:r>
              <a:rPr b="0" i="0" lang="en-US" sz="3200" u="none" cap="none" strike="noStrike">
                <a:solidFill>
                  <a:srgbClr val="32A566"/>
                </a:solidFill>
                <a:latin typeface="Arial"/>
                <a:ea typeface="Arial"/>
                <a:cs typeface="Arial"/>
                <a:sym typeface="Arial"/>
              </a:rPr>
              <a:t>  </a:t>
            </a:r>
            <a:endParaRPr/>
          </a:p>
          <a:p>
            <a:pPr indent="0" lvl="0" marL="0" marR="0" rtl="0" algn="ctr">
              <a:lnSpc>
                <a:spcPct val="140000"/>
              </a:lnSpc>
              <a:spcBef>
                <a:spcPts val="0"/>
              </a:spcBef>
              <a:spcAft>
                <a:spcPts val="0"/>
              </a:spcAft>
              <a:buNone/>
            </a:pPr>
            <a:r>
              <a:t/>
            </a:r>
            <a:endParaRPr b="0" i="0" sz="3200" u="none" cap="none" strike="noStrike">
              <a:solidFill>
                <a:srgbClr val="32A566"/>
              </a:solidFill>
              <a:latin typeface="Arial"/>
              <a:ea typeface="Arial"/>
              <a:cs typeface="Arial"/>
              <a:sym typeface="Arial"/>
            </a:endParaRPr>
          </a:p>
        </p:txBody>
      </p:sp>
      <p:grpSp>
        <p:nvGrpSpPr>
          <p:cNvPr id="335" name="Google Shape;335;p24"/>
          <p:cNvGrpSpPr/>
          <p:nvPr/>
        </p:nvGrpSpPr>
        <p:grpSpPr>
          <a:xfrm>
            <a:off x="1028700" y="628782"/>
            <a:ext cx="16349422" cy="1993643"/>
            <a:chOff x="0" y="257175"/>
            <a:chExt cx="21799229" cy="2658190"/>
          </a:xfrm>
        </p:grpSpPr>
        <p:sp>
          <p:nvSpPr>
            <p:cNvPr id="336" name="Google Shape;336;p24"/>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Floors</a:t>
              </a:r>
              <a:endParaRPr/>
            </a:p>
          </p:txBody>
        </p:sp>
        <p:sp>
          <p:nvSpPr>
            <p:cNvPr id="337" name="Google Shape;337;p24"/>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8" name="Google Shape;338;p2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5"/>
          <p:cNvPicPr preferRelativeResize="0"/>
          <p:nvPr/>
        </p:nvPicPr>
        <p:blipFill rotWithShape="1">
          <a:blip r:embed="rId3">
            <a:alphaModFix/>
          </a:blip>
          <a:srcRect b="0" l="0" r="0" t="0"/>
          <a:stretch/>
        </p:blipFill>
        <p:spPr>
          <a:xfrm>
            <a:off x="7198952" y="4822161"/>
            <a:ext cx="947989" cy="2962465"/>
          </a:xfrm>
          <a:prstGeom prst="rect">
            <a:avLst/>
          </a:prstGeom>
          <a:noFill/>
          <a:ln>
            <a:noFill/>
          </a:ln>
        </p:spPr>
      </p:pic>
      <p:sp>
        <p:nvSpPr>
          <p:cNvPr id="344" name="Google Shape;344;p25"/>
          <p:cNvSpPr txBox="1"/>
          <p:nvPr/>
        </p:nvSpPr>
        <p:spPr>
          <a:xfrm>
            <a:off x="1093398" y="6630159"/>
            <a:ext cx="6105554" cy="3733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345" name="Google Shape;345;p25"/>
          <p:cNvPicPr preferRelativeResize="0"/>
          <p:nvPr/>
        </p:nvPicPr>
        <p:blipFill rotWithShape="1">
          <a:blip r:embed="rId4">
            <a:alphaModFix/>
          </a:blip>
          <a:srcRect b="0" l="0" r="0" t="0"/>
          <a:stretch/>
        </p:blipFill>
        <p:spPr>
          <a:xfrm>
            <a:off x="8594013" y="5643096"/>
            <a:ext cx="1348192" cy="2012227"/>
          </a:xfrm>
          <a:prstGeom prst="rect">
            <a:avLst/>
          </a:prstGeom>
          <a:noFill/>
          <a:ln>
            <a:noFill/>
          </a:ln>
        </p:spPr>
      </p:pic>
      <p:grpSp>
        <p:nvGrpSpPr>
          <p:cNvPr id="346" name="Google Shape;346;p25"/>
          <p:cNvGrpSpPr/>
          <p:nvPr/>
        </p:nvGrpSpPr>
        <p:grpSpPr>
          <a:xfrm>
            <a:off x="1093398" y="2828518"/>
            <a:ext cx="16349422" cy="1993643"/>
            <a:chOff x="0" y="257175"/>
            <a:chExt cx="21799229" cy="2658190"/>
          </a:xfrm>
        </p:grpSpPr>
        <p:sp>
          <p:nvSpPr>
            <p:cNvPr id="347" name="Google Shape;347;p25"/>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Price Control Calculation</a:t>
              </a:r>
              <a:endParaRPr/>
            </a:p>
          </p:txBody>
        </p:sp>
        <p:sp>
          <p:nvSpPr>
            <p:cNvPr id="348" name="Google Shape;348;p25"/>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5"/>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pic>
        <p:nvPicPr>
          <p:cNvPr id="350" name="Google Shape;350;p25"/>
          <p:cNvPicPr preferRelativeResize="0"/>
          <p:nvPr/>
        </p:nvPicPr>
        <p:blipFill rotWithShape="1">
          <a:blip r:embed="rId3">
            <a:alphaModFix/>
          </a:blip>
          <a:srcRect b="0" l="0" r="0" t="0"/>
          <a:stretch/>
        </p:blipFill>
        <p:spPr>
          <a:xfrm rot="10800000">
            <a:off x="10257735" y="4822161"/>
            <a:ext cx="947989" cy="29624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nvSpPr>
        <p:spPr>
          <a:xfrm>
            <a:off x="10014107" y="2098788"/>
            <a:ext cx="7959958" cy="7705725"/>
          </a:xfrm>
          <a:prstGeom prst="rect">
            <a:avLst/>
          </a:prstGeom>
          <a:noFill/>
          <a:ln>
            <a:noFill/>
          </a:ln>
        </p:spPr>
        <p:txBody>
          <a:bodyPr anchorCtr="0" anchor="t" bIns="0" lIns="0" spcFirstLastPara="1" rIns="0" wrap="square" tIns="0">
            <a:spAutoFit/>
          </a:bodyPr>
          <a:lstStyle/>
          <a:p>
            <a:pPr indent="0" lvl="0" marL="0" marR="0" rtl="0" algn="l">
              <a:lnSpc>
                <a:spcPct val="28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3600" u="none" cap="none" strike="noStrike">
                <a:solidFill>
                  <a:srgbClr val="000000"/>
                </a:solidFill>
                <a:latin typeface="League Spartan"/>
                <a:ea typeface="League Spartan"/>
                <a:cs typeface="League Spartan"/>
                <a:sym typeface="League Spartan"/>
              </a:rPr>
              <a:t>1. Calculate the change in producers’/suppliers’ revenue after the maximum price is set.</a:t>
            </a:r>
            <a:endParaRPr/>
          </a:p>
          <a:p>
            <a:pPr indent="0" lvl="0" marL="0" marR="0" rtl="0" algn="l">
              <a:lnSpc>
                <a:spcPct val="140000"/>
              </a:lnSpc>
              <a:spcBef>
                <a:spcPts val="0"/>
              </a:spcBef>
              <a:spcAft>
                <a:spcPts val="0"/>
              </a:spcAft>
              <a:buNone/>
            </a:pPr>
            <a:r>
              <a:t/>
            </a:r>
            <a:endParaRPr b="0" i="0" sz="3600" u="none" cap="none" strike="noStrike">
              <a:solidFill>
                <a:srgbClr val="000000"/>
              </a:solidFill>
              <a:latin typeface="League Spartan"/>
              <a:ea typeface="League Spartan"/>
              <a:cs typeface="League Spartan"/>
              <a:sym typeface="League Spartan"/>
            </a:endParaRPr>
          </a:p>
          <a:p>
            <a:pPr indent="0" lvl="0" marL="0" marR="0" rtl="0" algn="l">
              <a:lnSpc>
                <a:spcPct val="140000"/>
              </a:lnSpc>
              <a:spcBef>
                <a:spcPts val="0"/>
              </a:spcBef>
              <a:spcAft>
                <a:spcPts val="0"/>
              </a:spcAft>
              <a:buNone/>
            </a:pPr>
            <a:r>
              <a:rPr b="0" i="0" lang="en-US" sz="3600" u="none" cap="none" strike="noStrike">
                <a:solidFill>
                  <a:srgbClr val="000000"/>
                </a:solidFill>
                <a:latin typeface="League Spartan"/>
                <a:ea typeface="League Spartan"/>
                <a:cs typeface="League Spartan"/>
                <a:sym typeface="League Spartan"/>
              </a:rPr>
              <a:t>2. Calculate the shortage generated by the price ceiling.</a:t>
            </a:r>
            <a:endParaRPr/>
          </a:p>
          <a:p>
            <a:pPr indent="0" lvl="0" marL="0" marR="0" rtl="0" algn="l">
              <a:lnSpc>
                <a:spcPct val="122472"/>
              </a:lnSpc>
              <a:spcBef>
                <a:spcPts val="0"/>
              </a:spcBef>
              <a:spcAft>
                <a:spcPts val="0"/>
              </a:spcAft>
              <a:buNone/>
            </a:pPr>
            <a:r>
              <a:t/>
            </a:r>
            <a:endParaRPr b="0" i="0" sz="3600" u="none" cap="none" strike="noStrike">
              <a:solidFill>
                <a:srgbClr val="000000"/>
              </a:solidFill>
              <a:latin typeface="League Spartan"/>
              <a:ea typeface="League Spartan"/>
              <a:cs typeface="League Spartan"/>
              <a:sym typeface="League Spartan"/>
            </a:endParaRPr>
          </a:p>
          <a:p>
            <a:pPr indent="0" lvl="0" marL="0" marR="0" rtl="0" algn="l">
              <a:lnSpc>
                <a:spcPct val="122472"/>
              </a:lnSpc>
              <a:spcBef>
                <a:spcPts val="0"/>
              </a:spcBef>
              <a:spcAft>
                <a:spcPts val="0"/>
              </a:spcAft>
              <a:buNone/>
            </a:pPr>
            <a:r>
              <a:t/>
            </a:r>
            <a:endParaRPr b="0" i="0" sz="3600" u="none" cap="none" strike="noStrike">
              <a:solidFill>
                <a:srgbClr val="000000"/>
              </a:solidFill>
              <a:latin typeface="League Spartan"/>
              <a:ea typeface="League Spartan"/>
              <a:cs typeface="League Spartan"/>
              <a:sym typeface="League Spartan"/>
            </a:endParaRPr>
          </a:p>
          <a:p>
            <a:pPr indent="0" lvl="0" marL="0" marR="0" rtl="0" algn="l">
              <a:lnSpc>
                <a:spcPct val="122472"/>
              </a:lnSpc>
              <a:spcBef>
                <a:spcPts val="0"/>
              </a:spcBef>
              <a:spcAft>
                <a:spcPts val="0"/>
              </a:spcAft>
              <a:buNone/>
            </a:pPr>
            <a:r>
              <a:t/>
            </a:r>
            <a:endParaRPr b="0" i="0" sz="3600" u="none" cap="none" strike="noStrike">
              <a:solidFill>
                <a:srgbClr val="000000"/>
              </a:solidFill>
              <a:latin typeface="League Spartan"/>
              <a:ea typeface="League Spartan"/>
              <a:cs typeface="League Spartan"/>
              <a:sym typeface="League Spartan"/>
            </a:endParaRPr>
          </a:p>
          <a:p>
            <a:pPr indent="0" lvl="0" marL="0" marR="0" rtl="0" algn="l">
              <a:lnSpc>
                <a:spcPct val="108861"/>
              </a:lnSpc>
              <a:spcBef>
                <a:spcPts val="0"/>
              </a:spcBef>
              <a:spcAft>
                <a:spcPts val="0"/>
              </a:spcAft>
              <a:buNone/>
            </a:pPr>
            <a:r>
              <a:t/>
            </a:r>
            <a:endParaRPr b="0" i="0" sz="3600" u="none" cap="none" strike="noStrike">
              <a:solidFill>
                <a:srgbClr val="000000"/>
              </a:solidFill>
              <a:latin typeface="League Spartan"/>
              <a:ea typeface="League Spartan"/>
              <a:cs typeface="League Spartan"/>
              <a:sym typeface="League Spartan"/>
            </a:endParaRPr>
          </a:p>
          <a:p>
            <a:pPr indent="0" lvl="0" marL="0" marR="0" rtl="0" algn="ctr">
              <a:lnSpc>
                <a:spcPct val="139968"/>
              </a:lnSpc>
              <a:spcBef>
                <a:spcPts val="0"/>
              </a:spcBef>
              <a:spcAft>
                <a:spcPts val="0"/>
              </a:spcAft>
              <a:buNone/>
            </a:pPr>
            <a:r>
              <a:rPr b="0" i="0" lang="en-US" sz="3150" u="none" cap="none" strike="noStrike">
                <a:solidFill>
                  <a:srgbClr val="FF5757"/>
                </a:solidFill>
                <a:latin typeface="Arial"/>
                <a:ea typeface="Arial"/>
                <a:cs typeface="Arial"/>
                <a:sym typeface="Arial"/>
              </a:rPr>
              <a:t>  </a:t>
            </a:r>
            <a:endParaRPr/>
          </a:p>
          <a:p>
            <a:pPr indent="0" lvl="0" marL="0" marR="0" rtl="0" algn="ctr">
              <a:lnSpc>
                <a:spcPct val="139968"/>
              </a:lnSpc>
              <a:spcBef>
                <a:spcPts val="0"/>
              </a:spcBef>
              <a:spcAft>
                <a:spcPts val="0"/>
              </a:spcAft>
              <a:buNone/>
            </a:pPr>
            <a:r>
              <a:t/>
            </a:r>
            <a:endParaRPr b="0" i="0" sz="3150" u="none" cap="none" strike="noStrike">
              <a:solidFill>
                <a:srgbClr val="FF5757"/>
              </a:solidFill>
              <a:latin typeface="Arial"/>
              <a:ea typeface="Arial"/>
              <a:cs typeface="Arial"/>
              <a:sym typeface="Arial"/>
            </a:endParaRPr>
          </a:p>
        </p:txBody>
      </p:sp>
      <p:pic>
        <p:nvPicPr>
          <p:cNvPr id="356" name="Google Shape;356;p26"/>
          <p:cNvPicPr preferRelativeResize="0"/>
          <p:nvPr/>
        </p:nvPicPr>
        <p:blipFill rotWithShape="1">
          <a:blip r:embed="rId3">
            <a:alphaModFix/>
          </a:blip>
          <a:srcRect b="0" l="0" r="0" t="0"/>
          <a:stretch/>
        </p:blipFill>
        <p:spPr>
          <a:xfrm>
            <a:off x="14743029" y="7028406"/>
            <a:ext cx="2949028" cy="3258594"/>
          </a:xfrm>
          <a:prstGeom prst="rect">
            <a:avLst/>
          </a:prstGeom>
          <a:noFill/>
          <a:ln>
            <a:noFill/>
          </a:ln>
        </p:spPr>
      </p:pic>
      <p:pic>
        <p:nvPicPr>
          <p:cNvPr id="357" name="Google Shape;357;p26"/>
          <p:cNvPicPr preferRelativeResize="0"/>
          <p:nvPr/>
        </p:nvPicPr>
        <p:blipFill rotWithShape="1">
          <a:blip r:embed="rId4">
            <a:alphaModFix/>
          </a:blip>
          <a:srcRect b="0" l="0" r="0" t="0"/>
          <a:stretch/>
        </p:blipFill>
        <p:spPr>
          <a:xfrm>
            <a:off x="0" y="1864242"/>
            <a:ext cx="9616752" cy="7375831"/>
          </a:xfrm>
          <a:prstGeom prst="rect">
            <a:avLst/>
          </a:prstGeom>
          <a:noFill/>
          <a:ln>
            <a:noFill/>
          </a:ln>
        </p:spPr>
      </p:pic>
      <p:grpSp>
        <p:nvGrpSpPr>
          <p:cNvPr id="358" name="Google Shape;358;p26"/>
          <p:cNvGrpSpPr/>
          <p:nvPr/>
        </p:nvGrpSpPr>
        <p:grpSpPr>
          <a:xfrm>
            <a:off x="1028700" y="628782"/>
            <a:ext cx="16349422" cy="1993643"/>
            <a:chOff x="0" y="257175"/>
            <a:chExt cx="21799229" cy="2658190"/>
          </a:xfrm>
        </p:grpSpPr>
        <p:sp>
          <p:nvSpPr>
            <p:cNvPr id="359" name="Google Shape;359;p26"/>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Try It Out </a:t>
              </a:r>
              <a:endParaRPr/>
            </a:p>
          </p:txBody>
        </p:sp>
        <p:sp>
          <p:nvSpPr>
            <p:cNvPr id="360" name="Google Shape;360;p26"/>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7"/>
          <p:cNvSpPr txBox="1"/>
          <p:nvPr/>
        </p:nvSpPr>
        <p:spPr>
          <a:xfrm>
            <a:off x="10014107" y="2108313"/>
            <a:ext cx="7959958" cy="89014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000000"/>
                </a:solidFill>
                <a:latin typeface="League Spartan"/>
                <a:ea typeface="League Spartan"/>
                <a:cs typeface="League Spartan"/>
                <a:sym typeface="League Spartan"/>
              </a:rPr>
              <a:t>1. Calculate the change in firms' revenue after the price floor is set.</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rPr b="0" i="0" lang="en-US" sz="2799" u="none" cap="none" strike="noStrike">
                <a:solidFill>
                  <a:srgbClr val="000000"/>
                </a:solidFill>
                <a:latin typeface="League Spartan"/>
                <a:ea typeface="League Spartan"/>
                <a:cs typeface="League Spartan"/>
                <a:sym typeface="League Spartan"/>
              </a:rPr>
              <a:t>2. Calculate the change in consumers' expenditure after the minimum price is imposed.</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rPr b="0" i="0" lang="en-US" sz="2799" u="none" cap="none" strike="noStrike">
                <a:solidFill>
                  <a:srgbClr val="000000"/>
                </a:solidFill>
                <a:latin typeface="League Spartan"/>
                <a:ea typeface="League Spartan"/>
                <a:cs typeface="League Spartan"/>
                <a:sym typeface="League Spartan"/>
              </a:rPr>
              <a:t>3. Calculate the excess supply.</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rPr b="0" i="0" lang="en-US" sz="2799" u="none" cap="none" strike="noStrike">
                <a:solidFill>
                  <a:srgbClr val="000000"/>
                </a:solidFill>
                <a:latin typeface="League Spartan"/>
                <a:ea typeface="League Spartan"/>
                <a:cs typeface="League Spartan"/>
                <a:sym typeface="League Spartan"/>
              </a:rPr>
              <a:t>4. Calculate the government's expenditure to purchase the surplus.</a:t>
            </a:r>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l">
              <a:lnSpc>
                <a:spcPct val="140014"/>
              </a:lnSpc>
              <a:spcBef>
                <a:spcPts val="0"/>
              </a:spcBef>
              <a:spcAft>
                <a:spcPts val="0"/>
              </a:spcAft>
              <a:buNone/>
            </a:pPr>
            <a:r>
              <a:t/>
            </a:r>
            <a:endParaRPr b="0" i="0" sz="2799" u="none" cap="none" strike="noStrike">
              <a:solidFill>
                <a:srgbClr val="000000"/>
              </a:solidFill>
              <a:latin typeface="League Spartan"/>
              <a:ea typeface="League Spartan"/>
              <a:cs typeface="League Spartan"/>
              <a:sym typeface="League Spartan"/>
            </a:endParaRPr>
          </a:p>
          <a:p>
            <a:pPr indent="0" lvl="0" marL="0" marR="0" rtl="0" algn="ctr">
              <a:lnSpc>
                <a:spcPct val="140014"/>
              </a:lnSpc>
              <a:spcBef>
                <a:spcPts val="0"/>
              </a:spcBef>
              <a:spcAft>
                <a:spcPts val="0"/>
              </a:spcAft>
              <a:buNone/>
            </a:pPr>
            <a:r>
              <a:rPr b="0" i="0" lang="en-US" sz="2799" u="none" cap="none" strike="noStrike">
                <a:solidFill>
                  <a:srgbClr val="FF5757"/>
                </a:solidFill>
                <a:latin typeface="Arial"/>
                <a:ea typeface="Arial"/>
                <a:cs typeface="Arial"/>
                <a:sym typeface="Arial"/>
              </a:rPr>
              <a:t>  </a:t>
            </a:r>
            <a:endParaRPr/>
          </a:p>
          <a:p>
            <a:pPr indent="0" lvl="0" marL="0" marR="0" rtl="0" algn="ctr">
              <a:lnSpc>
                <a:spcPct val="140014"/>
              </a:lnSpc>
              <a:spcBef>
                <a:spcPts val="0"/>
              </a:spcBef>
              <a:spcAft>
                <a:spcPts val="0"/>
              </a:spcAft>
              <a:buNone/>
            </a:pPr>
            <a:r>
              <a:t/>
            </a:r>
            <a:endParaRPr b="0" i="0" sz="2799" u="none" cap="none" strike="noStrike">
              <a:solidFill>
                <a:srgbClr val="FF5757"/>
              </a:solidFill>
              <a:latin typeface="Arial"/>
              <a:ea typeface="Arial"/>
              <a:cs typeface="Arial"/>
              <a:sym typeface="Arial"/>
            </a:endParaRPr>
          </a:p>
        </p:txBody>
      </p:sp>
      <p:pic>
        <p:nvPicPr>
          <p:cNvPr id="367" name="Google Shape;367;p27"/>
          <p:cNvPicPr preferRelativeResize="0"/>
          <p:nvPr/>
        </p:nvPicPr>
        <p:blipFill rotWithShape="1">
          <a:blip r:embed="rId3">
            <a:alphaModFix/>
          </a:blip>
          <a:srcRect b="0" l="0" r="0" t="0"/>
          <a:stretch/>
        </p:blipFill>
        <p:spPr>
          <a:xfrm>
            <a:off x="14743029" y="7028406"/>
            <a:ext cx="2949028" cy="3258594"/>
          </a:xfrm>
          <a:prstGeom prst="rect">
            <a:avLst/>
          </a:prstGeom>
          <a:noFill/>
          <a:ln>
            <a:noFill/>
          </a:ln>
        </p:spPr>
      </p:pic>
      <p:pic>
        <p:nvPicPr>
          <p:cNvPr id="368" name="Google Shape;368;p27"/>
          <p:cNvPicPr preferRelativeResize="0"/>
          <p:nvPr/>
        </p:nvPicPr>
        <p:blipFill rotWithShape="1">
          <a:blip r:embed="rId4">
            <a:alphaModFix/>
          </a:blip>
          <a:srcRect b="0" l="0" r="0" t="0"/>
          <a:stretch/>
        </p:blipFill>
        <p:spPr>
          <a:xfrm>
            <a:off x="0" y="1771991"/>
            <a:ext cx="9871328" cy="7486309"/>
          </a:xfrm>
          <a:prstGeom prst="rect">
            <a:avLst/>
          </a:prstGeom>
          <a:noFill/>
          <a:ln>
            <a:noFill/>
          </a:ln>
        </p:spPr>
      </p:pic>
      <p:grpSp>
        <p:nvGrpSpPr>
          <p:cNvPr id="369" name="Google Shape;369;p27"/>
          <p:cNvGrpSpPr/>
          <p:nvPr/>
        </p:nvGrpSpPr>
        <p:grpSpPr>
          <a:xfrm>
            <a:off x="1028700" y="628782"/>
            <a:ext cx="16349422" cy="1993643"/>
            <a:chOff x="0" y="257175"/>
            <a:chExt cx="21799229" cy="2658190"/>
          </a:xfrm>
        </p:grpSpPr>
        <p:sp>
          <p:nvSpPr>
            <p:cNvPr id="370" name="Google Shape;370;p27"/>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Try It Out </a:t>
              </a:r>
              <a:endParaRPr/>
            </a:p>
          </p:txBody>
        </p:sp>
        <p:sp>
          <p:nvSpPr>
            <p:cNvPr id="371" name="Google Shape;371;p27"/>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2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28"/>
          <p:cNvPicPr preferRelativeResize="0"/>
          <p:nvPr/>
        </p:nvPicPr>
        <p:blipFill rotWithShape="1">
          <a:blip r:embed="rId3">
            <a:alphaModFix/>
          </a:blip>
          <a:srcRect b="0" l="0" r="0" t="0"/>
          <a:stretch/>
        </p:blipFill>
        <p:spPr>
          <a:xfrm>
            <a:off x="2569574" y="6036262"/>
            <a:ext cx="3142211" cy="4114800"/>
          </a:xfrm>
          <a:prstGeom prst="rect">
            <a:avLst/>
          </a:prstGeom>
          <a:noFill/>
          <a:ln>
            <a:noFill/>
          </a:ln>
        </p:spPr>
      </p:pic>
      <p:pic>
        <p:nvPicPr>
          <p:cNvPr id="378" name="Google Shape;378;p28"/>
          <p:cNvPicPr preferRelativeResize="0"/>
          <p:nvPr/>
        </p:nvPicPr>
        <p:blipFill rotWithShape="1">
          <a:blip r:embed="rId4">
            <a:alphaModFix/>
          </a:blip>
          <a:srcRect b="0" l="0" r="0" t="0"/>
          <a:stretch/>
        </p:blipFill>
        <p:spPr>
          <a:xfrm>
            <a:off x="5711785" y="5321347"/>
            <a:ext cx="5386347" cy="1429830"/>
          </a:xfrm>
          <a:prstGeom prst="rect">
            <a:avLst/>
          </a:prstGeom>
          <a:noFill/>
          <a:ln>
            <a:noFill/>
          </a:ln>
        </p:spPr>
      </p:pic>
      <p:pic>
        <p:nvPicPr>
          <p:cNvPr id="379" name="Google Shape;379;p28"/>
          <p:cNvPicPr preferRelativeResize="0"/>
          <p:nvPr/>
        </p:nvPicPr>
        <p:blipFill rotWithShape="1">
          <a:blip r:embed="rId5">
            <a:alphaModFix/>
          </a:blip>
          <a:srcRect b="0" l="0" r="0" t="0"/>
          <a:stretch/>
        </p:blipFill>
        <p:spPr>
          <a:xfrm>
            <a:off x="11263021" y="6751177"/>
            <a:ext cx="2236470" cy="2236470"/>
          </a:xfrm>
          <a:prstGeom prst="rect">
            <a:avLst/>
          </a:prstGeom>
          <a:noFill/>
          <a:ln>
            <a:noFill/>
          </a:ln>
        </p:spPr>
      </p:pic>
      <p:grpSp>
        <p:nvGrpSpPr>
          <p:cNvPr id="380" name="Google Shape;380;p28"/>
          <p:cNvGrpSpPr/>
          <p:nvPr/>
        </p:nvGrpSpPr>
        <p:grpSpPr>
          <a:xfrm>
            <a:off x="1093398" y="2828518"/>
            <a:ext cx="16349422" cy="1993643"/>
            <a:chOff x="0" y="257175"/>
            <a:chExt cx="21799229" cy="2658190"/>
          </a:xfrm>
        </p:grpSpPr>
        <p:sp>
          <p:nvSpPr>
            <p:cNvPr id="381" name="Google Shape;381;p28"/>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Indirect Taxes</a:t>
              </a:r>
              <a:endParaRPr/>
            </a:p>
          </p:txBody>
        </p:sp>
        <p:sp>
          <p:nvSpPr>
            <p:cNvPr id="382" name="Google Shape;382;p28"/>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3" name="Google Shape;383;p28"/>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29"/>
          <p:cNvPicPr preferRelativeResize="0"/>
          <p:nvPr/>
        </p:nvPicPr>
        <p:blipFill rotWithShape="1">
          <a:blip r:embed="rId3">
            <a:alphaModFix/>
          </a:blip>
          <a:srcRect b="0" l="0" r="0" t="0"/>
          <a:stretch/>
        </p:blipFill>
        <p:spPr>
          <a:xfrm>
            <a:off x="6646053" y="5458364"/>
            <a:ext cx="4995894" cy="4114800"/>
          </a:xfrm>
          <a:prstGeom prst="rect">
            <a:avLst/>
          </a:prstGeom>
          <a:noFill/>
          <a:ln>
            <a:noFill/>
          </a:ln>
        </p:spPr>
      </p:pic>
      <p:grpSp>
        <p:nvGrpSpPr>
          <p:cNvPr id="389" name="Google Shape;389;p29"/>
          <p:cNvGrpSpPr/>
          <p:nvPr/>
        </p:nvGrpSpPr>
        <p:grpSpPr>
          <a:xfrm>
            <a:off x="604946" y="782417"/>
            <a:ext cx="17078107" cy="1376998"/>
            <a:chOff x="0" y="152400"/>
            <a:chExt cx="22770810" cy="1835998"/>
          </a:xfrm>
        </p:grpSpPr>
        <p:sp>
          <p:nvSpPr>
            <p:cNvPr id="390" name="Google Shape;390;p29"/>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Why Tax?</a:t>
              </a:r>
              <a:endParaRPr/>
            </a:p>
          </p:txBody>
        </p:sp>
        <p:sp>
          <p:nvSpPr>
            <p:cNvPr id="391" name="Google Shape;391;p29"/>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2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393" name="Google Shape;393;p29"/>
          <p:cNvSpPr txBox="1"/>
          <p:nvPr/>
        </p:nvSpPr>
        <p:spPr>
          <a:xfrm>
            <a:off x="5348808" y="1658015"/>
            <a:ext cx="7590383" cy="3053737"/>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32A566"/>
                </a:solidFill>
                <a:latin typeface="Arial"/>
                <a:ea typeface="Arial"/>
                <a:cs typeface="Arial"/>
                <a:sym typeface="Arial"/>
              </a:rPr>
              <a:t>The Aims of taxation is to </a:t>
            </a:r>
            <a:endParaRPr/>
          </a:p>
          <a:p>
            <a:pPr indent="-302260" lvl="1" marL="604519" marR="0" rtl="0" algn="l">
              <a:lnSpc>
                <a:spcPct val="172025"/>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Collect Revenue</a:t>
            </a:r>
            <a:endParaRPr/>
          </a:p>
          <a:p>
            <a:pPr indent="-302260" lvl="1" marL="604519" marR="0" rtl="0" algn="l">
              <a:lnSpc>
                <a:spcPct val="172025"/>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Discourage consumption of certain goods</a:t>
            </a:r>
            <a:endParaRPr/>
          </a:p>
          <a:p>
            <a:pPr indent="-302260" lvl="1" marL="604519" marR="0" rtl="0" algn="l">
              <a:lnSpc>
                <a:spcPct val="172025"/>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Redistribute Wealth</a:t>
            </a:r>
            <a:endParaRPr/>
          </a:p>
          <a:p>
            <a:pPr indent="-302260" lvl="1" marL="604519" marR="0" rtl="0" algn="l">
              <a:lnSpc>
                <a:spcPct val="172025"/>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Correct Allocative Inefficiencies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b="0" l="0" r="0" t="0"/>
          <a:stretch/>
        </p:blipFill>
        <p:spPr>
          <a:xfrm>
            <a:off x="3715460" y="2542105"/>
            <a:ext cx="8208085" cy="7565825"/>
          </a:xfrm>
          <a:prstGeom prst="rect">
            <a:avLst/>
          </a:prstGeom>
          <a:noFill/>
          <a:ln>
            <a:noFill/>
          </a:ln>
        </p:spPr>
      </p:pic>
      <p:grpSp>
        <p:nvGrpSpPr>
          <p:cNvPr id="107" name="Google Shape;107;p3"/>
          <p:cNvGrpSpPr/>
          <p:nvPr/>
        </p:nvGrpSpPr>
        <p:grpSpPr>
          <a:xfrm>
            <a:off x="1028700" y="674782"/>
            <a:ext cx="17078107" cy="1376551"/>
            <a:chOff x="0" y="152400"/>
            <a:chExt cx="22770810" cy="1835402"/>
          </a:xfrm>
        </p:grpSpPr>
        <p:sp>
          <p:nvSpPr>
            <p:cNvPr id="108" name="Google Shape;108;p3"/>
            <p:cNvSpPr txBox="1"/>
            <p:nvPr/>
          </p:nvSpPr>
          <p:spPr>
            <a:xfrm>
              <a:off x="0" y="152400"/>
              <a:ext cx="22770810"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Total Surplus</a:t>
              </a:r>
              <a:endParaRPr/>
            </a:p>
          </p:txBody>
        </p:sp>
        <p:sp>
          <p:nvSpPr>
            <p:cNvPr id="109" name="Google Shape;109;p3"/>
            <p:cNvSpPr txBox="1"/>
            <p:nvPr/>
          </p:nvSpPr>
          <p:spPr>
            <a:xfrm>
              <a:off x="0" y="1496352"/>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11" name="Google Shape;111;p3"/>
          <p:cNvSpPr txBox="1"/>
          <p:nvPr/>
        </p:nvSpPr>
        <p:spPr>
          <a:xfrm>
            <a:off x="3031126" y="5592749"/>
            <a:ext cx="12225749" cy="370522"/>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txBox="1"/>
          <p:nvPr/>
        </p:nvSpPr>
        <p:spPr>
          <a:xfrm>
            <a:off x="4431432" y="1658015"/>
            <a:ext cx="9425136" cy="605663"/>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Consumer Surplus + Producer Surplus = Total Surplus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30"/>
          <p:cNvPicPr preferRelativeResize="0"/>
          <p:nvPr/>
        </p:nvPicPr>
        <p:blipFill rotWithShape="1">
          <a:blip r:embed="rId3">
            <a:alphaModFix/>
          </a:blip>
          <a:srcRect b="0" l="0" r="0" t="0"/>
          <a:stretch/>
        </p:blipFill>
        <p:spPr>
          <a:xfrm>
            <a:off x="9464520" y="7955580"/>
            <a:ext cx="1974797" cy="1974797"/>
          </a:xfrm>
          <a:prstGeom prst="rect">
            <a:avLst/>
          </a:prstGeom>
          <a:noFill/>
          <a:ln>
            <a:noFill/>
          </a:ln>
        </p:spPr>
      </p:pic>
      <p:pic>
        <p:nvPicPr>
          <p:cNvPr id="399" name="Google Shape;399;p30"/>
          <p:cNvPicPr preferRelativeResize="0"/>
          <p:nvPr/>
        </p:nvPicPr>
        <p:blipFill rotWithShape="1">
          <a:blip r:embed="rId4">
            <a:alphaModFix/>
          </a:blip>
          <a:srcRect b="0" l="0" r="0" t="0"/>
          <a:stretch/>
        </p:blipFill>
        <p:spPr>
          <a:xfrm>
            <a:off x="2522355" y="7688491"/>
            <a:ext cx="2134908" cy="2508974"/>
          </a:xfrm>
          <a:prstGeom prst="rect">
            <a:avLst/>
          </a:prstGeom>
          <a:noFill/>
          <a:ln>
            <a:noFill/>
          </a:ln>
        </p:spPr>
      </p:pic>
      <p:grpSp>
        <p:nvGrpSpPr>
          <p:cNvPr id="400" name="Google Shape;400;p30"/>
          <p:cNvGrpSpPr/>
          <p:nvPr/>
        </p:nvGrpSpPr>
        <p:grpSpPr>
          <a:xfrm>
            <a:off x="604946" y="782417"/>
            <a:ext cx="17078107" cy="1376998"/>
            <a:chOff x="0" y="152400"/>
            <a:chExt cx="22770810" cy="1835998"/>
          </a:xfrm>
        </p:grpSpPr>
        <p:sp>
          <p:nvSpPr>
            <p:cNvPr id="401" name="Google Shape;401;p30"/>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Indirect Taxes</a:t>
              </a:r>
              <a:endParaRPr/>
            </a:p>
          </p:txBody>
        </p:sp>
        <p:sp>
          <p:nvSpPr>
            <p:cNvPr id="402" name="Google Shape;402;p30"/>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30"/>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404" name="Google Shape;404;p30"/>
          <p:cNvSpPr txBox="1"/>
          <p:nvPr/>
        </p:nvSpPr>
        <p:spPr>
          <a:xfrm>
            <a:off x="3589809" y="1658015"/>
            <a:ext cx="11108382" cy="3053737"/>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Indirect taxes are taxes not designed to target a specific individual</a:t>
            </a:r>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These taxes are also referred to as </a:t>
            </a:r>
            <a:r>
              <a:rPr b="0" i="0" lang="en-US" sz="2799" u="none" cap="none" strike="noStrike">
                <a:solidFill>
                  <a:srgbClr val="D12C23"/>
                </a:solidFill>
                <a:latin typeface="Arial"/>
                <a:ea typeface="Arial"/>
                <a:cs typeface="Arial"/>
                <a:sym typeface="Arial"/>
              </a:rPr>
              <a:t>Excise Taxes</a:t>
            </a:r>
            <a:endParaRPr/>
          </a:p>
          <a:p>
            <a:pPr indent="0" lvl="0" marL="0" marR="0" rtl="0" algn="ctr">
              <a:lnSpc>
                <a:spcPct val="172025"/>
              </a:lnSpc>
              <a:spcBef>
                <a:spcPts val="0"/>
              </a:spcBef>
              <a:spcAft>
                <a:spcPts val="0"/>
              </a:spcAft>
              <a:buNone/>
            </a:pPr>
            <a:r>
              <a:t/>
            </a:r>
            <a:endParaRPr b="0" i="0" sz="2799" u="none" cap="none" strike="noStrike">
              <a:solidFill>
                <a:srgbClr val="D12C23"/>
              </a:solidFill>
              <a:latin typeface="Arial"/>
              <a:ea typeface="Arial"/>
              <a:cs typeface="Arial"/>
              <a:sym typeface="Arial"/>
            </a:endParaRPr>
          </a:p>
          <a:p>
            <a:pPr indent="0" lvl="0" marL="0" marR="0" rtl="0" algn="ctr">
              <a:lnSpc>
                <a:spcPct val="172025"/>
              </a:lnSpc>
              <a:spcBef>
                <a:spcPts val="0"/>
              </a:spcBef>
              <a:spcAft>
                <a:spcPts val="0"/>
              </a:spcAft>
              <a:buNone/>
            </a:pPr>
            <a:r>
              <a:rPr b="0" i="0" lang="en-US" sz="2799" u="none" cap="none" strike="noStrike">
                <a:solidFill>
                  <a:srgbClr val="D12C23"/>
                </a:solidFill>
                <a:latin typeface="Arial"/>
                <a:ea typeface="Arial"/>
                <a:cs typeface="Arial"/>
                <a:sym typeface="Arial"/>
              </a:rPr>
              <a:t>Two Types of Excise Taxes</a:t>
            </a:r>
            <a:endParaRPr/>
          </a:p>
          <a:p>
            <a:pPr indent="0" lvl="0" marL="0" marR="0" rtl="0" algn="l">
              <a:lnSpc>
                <a:spcPct val="172025"/>
              </a:lnSpc>
              <a:spcBef>
                <a:spcPts val="0"/>
              </a:spcBef>
              <a:spcAft>
                <a:spcPts val="0"/>
              </a:spcAft>
              <a:buNone/>
            </a:pPr>
            <a:r>
              <a:t/>
            </a:r>
            <a:endParaRPr b="0" i="0" sz="2799" u="none" cap="none" strike="noStrike">
              <a:solidFill>
                <a:srgbClr val="D12C23"/>
              </a:solidFill>
              <a:latin typeface="Arial"/>
              <a:ea typeface="Arial"/>
              <a:cs typeface="Arial"/>
              <a:sym typeface="Arial"/>
            </a:endParaRPr>
          </a:p>
        </p:txBody>
      </p:sp>
      <p:sp>
        <p:nvSpPr>
          <p:cNvPr id="405" name="Google Shape;405;p30"/>
          <p:cNvSpPr txBox="1"/>
          <p:nvPr/>
        </p:nvSpPr>
        <p:spPr>
          <a:xfrm>
            <a:off x="925467" y="4530777"/>
            <a:ext cx="8218533" cy="3053737"/>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3E893E"/>
                </a:solidFill>
                <a:latin typeface="Arial"/>
                <a:ea typeface="Arial"/>
                <a:cs typeface="Arial"/>
                <a:sym typeface="Arial"/>
              </a:rPr>
              <a:t>Specific Tax</a:t>
            </a:r>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A fixed amount of tax per unit sold. </a:t>
            </a:r>
            <a:endParaRPr/>
          </a:p>
          <a:p>
            <a:pPr indent="0" lvl="0" marL="0" marR="0" rtl="0" algn="ctr">
              <a:lnSpc>
                <a:spcPct val="172025"/>
              </a:lnSpc>
              <a:spcBef>
                <a:spcPts val="0"/>
              </a:spcBef>
              <a:spcAft>
                <a:spcPts val="0"/>
              </a:spcAft>
              <a:buNone/>
            </a:pPr>
            <a:r>
              <a:t/>
            </a:r>
            <a:endParaRPr b="0" i="0" sz="2799" u="none" cap="none" strike="noStrike">
              <a:solidFill>
                <a:srgbClr val="000000"/>
              </a:solidFill>
              <a:latin typeface="Arial"/>
              <a:ea typeface="Arial"/>
              <a:cs typeface="Arial"/>
              <a:sym typeface="Arial"/>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Example: For each beer sold, there is a 2 Euro Tax</a:t>
            </a:r>
            <a:endParaRPr/>
          </a:p>
        </p:txBody>
      </p:sp>
      <p:sp>
        <p:nvSpPr>
          <p:cNvPr id="406" name="Google Shape;406;p30"/>
          <p:cNvSpPr txBox="1"/>
          <p:nvPr/>
        </p:nvSpPr>
        <p:spPr>
          <a:xfrm>
            <a:off x="9464520" y="4530777"/>
            <a:ext cx="8218533" cy="3665272"/>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3E893E"/>
                </a:solidFill>
                <a:latin typeface="Arial"/>
                <a:ea typeface="Arial"/>
                <a:cs typeface="Arial"/>
                <a:sym typeface="Arial"/>
              </a:rPr>
              <a:t>Percentage Tax / Ad Valoreum Tax</a:t>
            </a:r>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A fixed percentage charged on the selling of the good.</a:t>
            </a:r>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Example: 20% on the price of cigarettes. Notice that the amount of the tax increases as purchases increase.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31"/>
          <p:cNvPicPr preferRelativeResize="0"/>
          <p:nvPr/>
        </p:nvPicPr>
        <p:blipFill rotWithShape="1">
          <a:blip r:embed="rId3">
            <a:alphaModFix/>
          </a:blip>
          <a:srcRect b="0" l="0" r="0" t="0"/>
          <a:stretch/>
        </p:blipFill>
        <p:spPr>
          <a:xfrm>
            <a:off x="1028700" y="1968370"/>
            <a:ext cx="15005558" cy="7857298"/>
          </a:xfrm>
          <a:prstGeom prst="rect">
            <a:avLst/>
          </a:prstGeom>
          <a:noFill/>
          <a:ln>
            <a:noFill/>
          </a:ln>
        </p:spPr>
      </p:pic>
      <p:grpSp>
        <p:nvGrpSpPr>
          <p:cNvPr id="412" name="Google Shape;412;p31"/>
          <p:cNvGrpSpPr/>
          <p:nvPr/>
        </p:nvGrpSpPr>
        <p:grpSpPr>
          <a:xfrm>
            <a:off x="604946" y="782417"/>
            <a:ext cx="17078107" cy="1376998"/>
            <a:chOff x="0" y="152400"/>
            <a:chExt cx="22770810" cy="1835998"/>
          </a:xfrm>
        </p:grpSpPr>
        <p:sp>
          <p:nvSpPr>
            <p:cNvPr id="413" name="Google Shape;413;p31"/>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Indirect Taxes Graph</a:t>
              </a:r>
              <a:endParaRPr/>
            </a:p>
          </p:txBody>
        </p:sp>
        <p:sp>
          <p:nvSpPr>
            <p:cNvPr id="414" name="Google Shape;414;p31"/>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3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2"/>
          <p:cNvSpPr txBox="1"/>
          <p:nvPr/>
        </p:nvSpPr>
        <p:spPr>
          <a:xfrm>
            <a:off x="205741" y="1425727"/>
            <a:ext cx="18082259" cy="8599634"/>
          </a:xfrm>
          <a:prstGeom prst="rect">
            <a:avLst/>
          </a:prstGeom>
          <a:noFill/>
          <a:ln>
            <a:noFill/>
          </a:ln>
        </p:spPr>
        <p:txBody>
          <a:bodyPr anchorCtr="0" anchor="t" bIns="0" lIns="0" spcFirstLastPara="1" rIns="0" wrap="square" tIns="0">
            <a:spAutoFit/>
          </a:bodyPr>
          <a:lstStyle/>
          <a:p>
            <a:pPr indent="0" lvl="0" marL="0" marR="0" rtl="0" algn="ctr">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When an excise tax is introduced, what is the impact on stakeholders such as consumers, producers, government?</a:t>
            </a:r>
            <a:endParaRPr/>
          </a:p>
          <a:p>
            <a:pPr indent="0" lvl="0" marL="0" marR="0" rtl="0" algn="ctr">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ctr">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rPr b="0" i="0" lang="en-US" sz="3399" u="none" cap="none" strike="noStrike">
                <a:solidFill>
                  <a:srgbClr val="D12C23"/>
                </a:solidFill>
                <a:latin typeface="Arial"/>
                <a:ea typeface="Arial"/>
                <a:cs typeface="Arial"/>
                <a:sym typeface="Arial"/>
              </a:rPr>
              <a:t>Answer these questions in groups or with a partner!</a:t>
            </a:r>
            <a:endParaRPr/>
          </a:p>
          <a:p>
            <a:pPr indent="-280669" lvl="1" marL="561341" marR="0" rtl="0" algn="l">
              <a:lnSpc>
                <a:spcPct val="172000"/>
              </a:lnSpc>
              <a:spcBef>
                <a:spcPts val="0"/>
              </a:spcBef>
              <a:spcAft>
                <a:spcPts val="0"/>
              </a:spcAft>
              <a:buClr>
                <a:srgbClr val="D12C23"/>
              </a:buClr>
              <a:buSzPts val="2600"/>
              <a:buFont typeface="Arial"/>
              <a:buChar char="•"/>
            </a:pPr>
            <a:r>
              <a:rPr b="0" i="0" lang="en-US" sz="2600" u="none" cap="none" strike="noStrike">
                <a:solidFill>
                  <a:srgbClr val="D12C23"/>
                </a:solidFill>
                <a:latin typeface="Arial"/>
                <a:ea typeface="Arial"/>
                <a:cs typeface="Arial"/>
                <a:sym typeface="Arial"/>
              </a:rPr>
              <a:t>What will happen to the price paid by consumers before and after tax?</a:t>
            </a:r>
            <a:endParaRPr/>
          </a:p>
          <a:p>
            <a:pPr indent="-280669" lvl="1" marL="561341" marR="0" rtl="0" algn="l">
              <a:lnSpc>
                <a:spcPct val="172000"/>
              </a:lnSpc>
              <a:spcBef>
                <a:spcPts val="0"/>
              </a:spcBef>
              <a:spcAft>
                <a:spcPts val="0"/>
              </a:spcAft>
              <a:buClr>
                <a:srgbClr val="D12C23"/>
              </a:buClr>
              <a:buSzPts val="2600"/>
              <a:buFont typeface="Arial"/>
              <a:buChar char="•"/>
            </a:pPr>
            <a:r>
              <a:rPr b="0" i="0" lang="en-US" sz="2600" u="none" cap="none" strike="noStrike">
                <a:solidFill>
                  <a:srgbClr val="D12C23"/>
                </a:solidFill>
                <a:latin typeface="Arial"/>
                <a:ea typeface="Arial"/>
                <a:cs typeface="Arial"/>
                <a:sym typeface="Arial"/>
              </a:rPr>
              <a:t>What will happen to the revenue received by producers?</a:t>
            </a:r>
            <a:endParaRPr/>
          </a:p>
          <a:p>
            <a:pPr indent="-280669" lvl="1" marL="561341" marR="0" rtl="0" algn="l">
              <a:lnSpc>
                <a:spcPct val="172000"/>
              </a:lnSpc>
              <a:spcBef>
                <a:spcPts val="0"/>
              </a:spcBef>
              <a:spcAft>
                <a:spcPts val="0"/>
              </a:spcAft>
              <a:buClr>
                <a:srgbClr val="D12C23"/>
              </a:buClr>
              <a:buSzPts val="2600"/>
              <a:buFont typeface="Arial"/>
              <a:buChar char="•"/>
            </a:pPr>
            <a:r>
              <a:rPr b="0" i="0" lang="en-US" sz="2600" u="none" cap="none" strike="noStrike">
                <a:solidFill>
                  <a:srgbClr val="D12C23"/>
                </a:solidFill>
                <a:latin typeface="Arial"/>
                <a:ea typeface="Arial"/>
                <a:cs typeface="Arial"/>
                <a:sym typeface="Arial"/>
              </a:rPr>
              <a:t>What is the situation of the government before and after tax?</a:t>
            </a:r>
            <a:endParaRPr/>
          </a:p>
          <a:p>
            <a:pPr indent="-280669" lvl="1" marL="561341" marR="0" rtl="0" algn="l">
              <a:lnSpc>
                <a:spcPct val="172000"/>
              </a:lnSpc>
              <a:spcBef>
                <a:spcPts val="0"/>
              </a:spcBef>
              <a:spcAft>
                <a:spcPts val="0"/>
              </a:spcAft>
              <a:buClr>
                <a:srgbClr val="D12C23"/>
              </a:buClr>
              <a:buSzPts val="2600"/>
              <a:buFont typeface="Arial"/>
              <a:buChar char="•"/>
            </a:pPr>
            <a:r>
              <a:rPr b="0" i="0" lang="en-US" sz="2600" u="none" cap="none" strike="noStrike">
                <a:solidFill>
                  <a:srgbClr val="D12C23"/>
                </a:solidFill>
                <a:latin typeface="Arial"/>
                <a:ea typeface="Arial"/>
                <a:cs typeface="Arial"/>
                <a:sym typeface="Arial"/>
              </a:rPr>
              <a:t>What will happen to the size of the market and what will be the subsequent effect on the workers in that market?</a:t>
            </a:r>
            <a:endParaRPr/>
          </a:p>
          <a:p>
            <a:pPr indent="-280669" lvl="1" marL="561341" marR="0" rtl="0" algn="l">
              <a:lnSpc>
                <a:spcPct val="172000"/>
              </a:lnSpc>
              <a:spcBef>
                <a:spcPts val="0"/>
              </a:spcBef>
              <a:spcAft>
                <a:spcPts val="0"/>
              </a:spcAft>
              <a:buClr>
                <a:srgbClr val="D12C23"/>
              </a:buClr>
              <a:buSzPts val="2600"/>
              <a:buFont typeface="Arial"/>
              <a:buChar char="•"/>
            </a:pPr>
            <a:r>
              <a:rPr b="0" i="0" lang="en-US" sz="2600" u="none" cap="none" strike="noStrike">
                <a:solidFill>
                  <a:srgbClr val="D12C23"/>
                </a:solidFill>
                <a:latin typeface="Arial"/>
                <a:ea typeface="Arial"/>
                <a:cs typeface="Arial"/>
                <a:sym typeface="Arial"/>
              </a:rPr>
              <a:t>Is there an effect on society as a whole?</a:t>
            </a:r>
            <a:endParaRPr/>
          </a:p>
          <a:p>
            <a:pPr indent="0" lvl="0" marL="0" marR="0" rtl="0" algn="l">
              <a:lnSpc>
                <a:spcPct val="224884"/>
              </a:lnSpc>
              <a:spcBef>
                <a:spcPts val="0"/>
              </a:spcBef>
              <a:spcAft>
                <a:spcPts val="0"/>
              </a:spcAft>
              <a:buNone/>
            </a:pPr>
            <a:r>
              <a:t/>
            </a:r>
            <a:endParaRPr b="0" i="0" sz="2600" u="none" cap="none" strike="noStrike">
              <a:solidFill>
                <a:srgbClr val="D12C23"/>
              </a:solidFill>
              <a:latin typeface="Arial"/>
              <a:ea typeface="Arial"/>
              <a:cs typeface="Arial"/>
              <a:sym typeface="Arial"/>
            </a:endParaRPr>
          </a:p>
          <a:p>
            <a:pPr indent="0" lvl="0" marL="0" marR="0" rtl="0" algn="l">
              <a:lnSpc>
                <a:spcPct val="224884"/>
              </a:lnSpc>
              <a:spcBef>
                <a:spcPts val="0"/>
              </a:spcBef>
              <a:spcAft>
                <a:spcPts val="0"/>
              </a:spcAft>
              <a:buNone/>
            </a:pPr>
            <a:r>
              <a:t/>
            </a:r>
            <a:endParaRPr b="0" i="0" sz="2600" u="none" cap="none" strike="noStrike">
              <a:solidFill>
                <a:srgbClr val="D12C23"/>
              </a:solidFill>
              <a:latin typeface="Arial"/>
              <a:ea typeface="Arial"/>
              <a:cs typeface="Arial"/>
              <a:sym typeface="Arial"/>
            </a:endParaRPr>
          </a:p>
        </p:txBody>
      </p:sp>
      <p:pic>
        <p:nvPicPr>
          <p:cNvPr id="421" name="Google Shape;421;p32"/>
          <p:cNvPicPr preferRelativeResize="0"/>
          <p:nvPr/>
        </p:nvPicPr>
        <p:blipFill rotWithShape="1">
          <a:blip r:embed="rId3">
            <a:alphaModFix/>
          </a:blip>
          <a:srcRect b="0" l="0" r="0" t="0"/>
          <a:stretch/>
        </p:blipFill>
        <p:spPr>
          <a:xfrm>
            <a:off x="13269470" y="3217153"/>
            <a:ext cx="4413584" cy="3161731"/>
          </a:xfrm>
          <a:prstGeom prst="rect">
            <a:avLst/>
          </a:prstGeom>
          <a:noFill/>
          <a:ln>
            <a:noFill/>
          </a:ln>
        </p:spPr>
      </p:pic>
      <p:grpSp>
        <p:nvGrpSpPr>
          <p:cNvPr id="422" name="Google Shape;422;p32"/>
          <p:cNvGrpSpPr/>
          <p:nvPr/>
        </p:nvGrpSpPr>
        <p:grpSpPr>
          <a:xfrm>
            <a:off x="604946" y="782417"/>
            <a:ext cx="17078107" cy="1376998"/>
            <a:chOff x="0" y="152400"/>
            <a:chExt cx="22770810" cy="1835998"/>
          </a:xfrm>
        </p:grpSpPr>
        <p:sp>
          <p:nvSpPr>
            <p:cNvPr id="423" name="Google Shape;423;p32"/>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Stakeholders</a:t>
              </a:r>
              <a:endParaRPr/>
            </a:p>
          </p:txBody>
        </p:sp>
        <p:sp>
          <p:nvSpPr>
            <p:cNvPr id="424" name="Google Shape;424;p32"/>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5" name="Google Shape;425;p3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33"/>
          <p:cNvPicPr preferRelativeResize="0"/>
          <p:nvPr/>
        </p:nvPicPr>
        <p:blipFill rotWithShape="1">
          <a:blip r:embed="rId3">
            <a:alphaModFix/>
          </a:blip>
          <a:srcRect b="0" l="0" r="0" t="0"/>
          <a:stretch/>
        </p:blipFill>
        <p:spPr>
          <a:xfrm>
            <a:off x="3119783" y="1626101"/>
            <a:ext cx="9703415" cy="8660899"/>
          </a:xfrm>
          <a:prstGeom prst="rect">
            <a:avLst/>
          </a:prstGeom>
          <a:noFill/>
          <a:ln>
            <a:noFill/>
          </a:ln>
        </p:spPr>
      </p:pic>
      <p:grpSp>
        <p:nvGrpSpPr>
          <p:cNvPr id="431" name="Google Shape;431;p33"/>
          <p:cNvGrpSpPr/>
          <p:nvPr/>
        </p:nvGrpSpPr>
        <p:grpSpPr>
          <a:xfrm>
            <a:off x="604946" y="782417"/>
            <a:ext cx="17078107" cy="1376998"/>
            <a:chOff x="0" y="152400"/>
            <a:chExt cx="22770810" cy="1835998"/>
          </a:xfrm>
        </p:grpSpPr>
        <p:sp>
          <p:nvSpPr>
            <p:cNvPr id="432" name="Google Shape;432;p33"/>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Impact on Surplus</a:t>
              </a:r>
              <a:endParaRPr/>
            </a:p>
          </p:txBody>
        </p:sp>
        <p:sp>
          <p:nvSpPr>
            <p:cNvPr id="433" name="Google Shape;433;p33"/>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3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34"/>
          <p:cNvPicPr preferRelativeResize="0"/>
          <p:nvPr/>
        </p:nvPicPr>
        <p:blipFill rotWithShape="1">
          <a:blip r:embed="rId3">
            <a:alphaModFix/>
          </a:blip>
          <a:srcRect b="0" l="0" r="0" t="0"/>
          <a:stretch/>
        </p:blipFill>
        <p:spPr>
          <a:xfrm>
            <a:off x="1721758" y="2624671"/>
            <a:ext cx="14844484" cy="6633629"/>
          </a:xfrm>
          <a:prstGeom prst="rect">
            <a:avLst/>
          </a:prstGeom>
          <a:noFill/>
          <a:ln>
            <a:noFill/>
          </a:ln>
        </p:spPr>
      </p:pic>
      <p:grpSp>
        <p:nvGrpSpPr>
          <p:cNvPr id="440" name="Google Shape;440;p34"/>
          <p:cNvGrpSpPr/>
          <p:nvPr/>
        </p:nvGrpSpPr>
        <p:grpSpPr>
          <a:xfrm>
            <a:off x="604946" y="782417"/>
            <a:ext cx="17078107" cy="1376998"/>
            <a:chOff x="0" y="152400"/>
            <a:chExt cx="22770810" cy="1835998"/>
          </a:xfrm>
        </p:grpSpPr>
        <p:sp>
          <p:nvSpPr>
            <p:cNvPr id="441" name="Google Shape;441;p34"/>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Summary of Indirect Tax</a:t>
              </a:r>
              <a:endParaRPr/>
            </a:p>
          </p:txBody>
        </p:sp>
        <p:sp>
          <p:nvSpPr>
            <p:cNvPr id="442" name="Google Shape;442;p34"/>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3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35"/>
          <p:cNvPicPr preferRelativeResize="0"/>
          <p:nvPr/>
        </p:nvPicPr>
        <p:blipFill rotWithShape="1">
          <a:blip r:embed="rId3">
            <a:alphaModFix/>
          </a:blip>
          <a:srcRect b="0" l="0" r="0" t="0"/>
          <a:stretch/>
        </p:blipFill>
        <p:spPr>
          <a:xfrm>
            <a:off x="7554191" y="5554986"/>
            <a:ext cx="3179618" cy="4114800"/>
          </a:xfrm>
          <a:prstGeom prst="rect">
            <a:avLst/>
          </a:prstGeom>
          <a:noFill/>
          <a:ln>
            <a:noFill/>
          </a:ln>
        </p:spPr>
      </p:pic>
      <p:grpSp>
        <p:nvGrpSpPr>
          <p:cNvPr id="449" name="Google Shape;449;p35"/>
          <p:cNvGrpSpPr/>
          <p:nvPr/>
        </p:nvGrpSpPr>
        <p:grpSpPr>
          <a:xfrm>
            <a:off x="604946" y="2427897"/>
            <a:ext cx="17078107" cy="2920940"/>
            <a:chOff x="0" y="152400"/>
            <a:chExt cx="22770810" cy="3894588"/>
          </a:xfrm>
        </p:grpSpPr>
        <p:sp>
          <p:nvSpPr>
            <p:cNvPr id="450" name="Google Shape;450;p35"/>
            <p:cNvSpPr txBox="1"/>
            <p:nvPr/>
          </p:nvSpPr>
          <p:spPr>
            <a:xfrm>
              <a:off x="0" y="152400"/>
              <a:ext cx="22770810" cy="320641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Indirect Tax Calculations</a:t>
              </a:r>
              <a:endParaRPr/>
            </a:p>
            <a:p>
              <a:pPr indent="0" lvl="0" marL="0" marR="0" rtl="0" algn="ctr">
                <a:lnSpc>
                  <a:spcPct val="94999"/>
                </a:lnSpc>
                <a:spcBef>
                  <a:spcPts val="0"/>
                </a:spcBef>
                <a:spcAft>
                  <a:spcPts val="0"/>
                </a:spcAft>
                <a:buNone/>
              </a:pPr>
              <a:r>
                <a:t/>
              </a:r>
              <a:endParaRPr b="0" i="0" sz="6399" u="none" cap="none" strike="noStrike">
                <a:solidFill>
                  <a:srgbClr val="000000"/>
                </a:solidFill>
                <a:latin typeface="League Spartan"/>
                <a:ea typeface="League Spartan"/>
                <a:cs typeface="League Spartan"/>
                <a:sym typeface="League Spartan"/>
              </a:endParaRPr>
            </a:p>
            <a:p>
              <a:pPr indent="0" lvl="0" marL="0" marR="0" rtl="0" algn="ctr">
                <a:lnSpc>
                  <a:spcPct val="94999"/>
                </a:lnSpc>
                <a:spcBef>
                  <a:spcPts val="0"/>
                </a:spcBef>
                <a:spcAft>
                  <a:spcPts val="0"/>
                </a:spcAft>
                <a:buNone/>
              </a:pPr>
              <a:r>
                <a:rPr b="0" i="0" lang="en-US" sz="6399" u="none" cap="none" strike="noStrike">
                  <a:solidFill>
                    <a:srgbClr val="E53935"/>
                  </a:solidFill>
                  <a:latin typeface="League Spartan"/>
                  <a:ea typeface="League Spartan"/>
                  <a:cs typeface="League Spartan"/>
                  <a:sym typeface="League Spartan"/>
                </a:rPr>
                <a:t>HL Only</a:t>
              </a:r>
              <a:endParaRPr/>
            </a:p>
          </p:txBody>
        </p:sp>
        <p:sp>
          <p:nvSpPr>
            <p:cNvPr id="451" name="Google Shape;451;p35"/>
            <p:cNvSpPr txBox="1"/>
            <p:nvPr/>
          </p:nvSpPr>
          <p:spPr>
            <a:xfrm>
              <a:off x="0" y="355553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35"/>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36"/>
          <p:cNvPicPr preferRelativeResize="0"/>
          <p:nvPr/>
        </p:nvPicPr>
        <p:blipFill rotWithShape="1">
          <a:blip r:embed="rId3">
            <a:alphaModFix/>
          </a:blip>
          <a:srcRect b="0" l="0" r="0" t="0"/>
          <a:stretch/>
        </p:blipFill>
        <p:spPr>
          <a:xfrm>
            <a:off x="604946" y="5552999"/>
            <a:ext cx="3336729" cy="4114800"/>
          </a:xfrm>
          <a:prstGeom prst="rect">
            <a:avLst/>
          </a:prstGeom>
          <a:noFill/>
          <a:ln>
            <a:noFill/>
          </a:ln>
        </p:spPr>
      </p:pic>
      <p:pic>
        <p:nvPicPr>
          <p:cNvPr id="458" name="Google Shape;458;p36"/>
          <p:cNvPicPr preferRelativeResize="0"/>
          <p:nvPr/>
        </p:nvPicPr>
        <p:blipFill rotWithShape="1">
          <a:blip r:embed="rId4">
            <a:alphaModFix/>
          </a:blip>
          <a:srcRect b="0" l="0" r="0" t="0"/>
          <a:stretch/>
        </p:blipFill>
        <p:spPr>
          <a:xfrm>
            <a:off x="4268668" y="3425949"/>
            <a:ext cx="7843097" cy="6861051"/>
          </a:xfrm>
          <a:prstGeom prst="rect">
            <a:avLst/>
          </a:prstGeom>
          <a:noFill/>
          <a:ln>
            <a:noFill/>
          </a:ln>
        </p:spPr>
      </p:pic>
      <p:sp>
        <p:nvSpPr>
          <p:cNvPr id="459" name="Google Shape;459;p36"/>
          <p:cNvSpPr txBox="1"/>
          <p:nvPr/>
        </p:nvSpPr>
        <p:spPr>
          <a:xfrm>
            <a:off x="205741" y="1940341"/>
            <a:ext cx="18082259" cy="2222051"/>
          </a:xfrm>
          <a:prstGeom prst="rect">
            <a:avLst/>
          </a:prstGeom>
          <a:noFill/>
          <a:ln>
            <a:noFill/>
          </a:ln>
        </p:spPr>
        <p:txBody>
          <a:bodyPr anchorCtr="0" anchor="t" bIns="0" lIns="0" spcFirstLastPara="1" rIns="0" wrap="square" tIns="0">
            <a:spAutoFit/>
          </a:bodyPr>
          <a:lstStyle/>
          <a:p>
            <a:pPr indent="0" lvl="0" marL="0" marR="0" rtl="0" algn="ctr">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The government has set a 2 Euro tax on beer. Draw the original equilibrium, then the change due to the tax.</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grpSp>
        <p:nvGrpSpPr>
          <p:cNvPr id="460" name="Google Shape;460;p36"/>
          <p:cNvGrpSpPr/>
          <p:nvPr/>
        </p:nvGrpSpPr>
        <p:grpSpPr>
          <a:xfrm>
            <a:off x="604946" y="782417"/>
            <a:ext cx="17078107" cy="1376998"/>
            <a:chOff x="0" y="152400"/>
            <a:chExt cx="22770810" cy="1835998"/>
          </a:xfrm>
        </p:grpSpPr>
        <p:sp>
          <p:nvSpPr>
            <p:cNvPr id="461" name="Google Shape;461;p36"/>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Indirect Tax Calculation</a:t>
              </a:r>
              <a:endParaRPr/>
            </a:p>
          </p:txBody>
        </p:sp>
        <p:sp>
          <p:nvSpPr>
            <p:cNvPr id="462" name="Google Shape;462;p36"/>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3" name="Google Shape;463;p3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464" name="Google Shape;464;p36"/>
          <p:cNvSpPr txBox="1"/>
          <p:nvPr/>
        </p:nvSpPr>
        <p:spPr>
          <a:xfrm>
            <a:off x="15148812" y="205262"/>
            <a:ext cx="3139188" cy="462855"/>
          </a:xfrm>
          <a:prstGeom prst="rect">
            <a:avLst/>
          </a:prstGeom>
          <a:noFill/>
          <a:ln>
            <a:noFill/>
          </a:ln>
        </p:spPr>
        <p:txBody>
          <a:bodyPr anchorCtr="0" anchor="t" bIns="0" lIns="0" spcFirstLastPara="1" rIns="0" wrap="square" tIns="0">
            <a:spAutoFit/>
          </a:bodyPr>
          <a:lstStyle/>
          <a:p>
            <a:pPr indent="0" lvl="0" marL="0" marR="0" rtl="0" algn="ctr">
              <a:lnSpc>
                <a:spcPct val="94972"/>
              </a:lnSpc>
              <a:spcBef>
                <a:spcPts val="0"/>
              </a:spcBef>
              <a:spcAft>
                <a:spcPts val="0"/>
              </a:spcAft>
              <a:buNone/>
            </a:pPr>
            <a:r>
              <a:rPr b="0" i="0" lang="en-US" sz="3600" u="none" cap="none" strike="noStrike">
                <a:solidFill>
                  <a:srgbClr val="E53935"/>
                </a:solidFill>
                <a:latin typeface="League Spartan"/>
                <a:ea typeface="League Spartan"/>
                <a:cs typeface="League Spartan"/>
                <a:sym typeface="League Spartan"/>
              </a:rPr>
              <a:t>HL Only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37"/>
          <p:cNvPicPr preferRelativeResize="0"/>
          <p:nvPr/>
        </p:nvPicPr>
        <p:blipFill rotWithShape="1">
          <a:blip r:embed="rId3">
            <a:alphaModFix/>
          </a:blip>
          <a:srcRect b="0" l="0" r="0" t="0"/>
          <a:stretch/>
        </p:blipFill>
        <p:spPr>
          <a:xfrm>
            <a:off x="604946" y="5552999"/>
            <a:ext cx="3336729" cy="4114800"/>
          </a:xfrm>
          <a:prstGeom prst="rect">
            <a:avLst/>
          </a:prstGeom>
          <a:noFill/>
          <a:ln>
            <a:noFill/>
          </a:ln>
        </p:spPr>
      </p:pic>
      <p:pic>
        <p:nvPicPr>
          <p:cNvPr id="470" name="Google Shape;470;p37"/>
          <p:cNvPicPr preferRelativeResize="0"/>
          <p:nvPr/>
        </p:nvPicPr>
        <p:blipFill rotWithShape="1">
          <a:blip r:embed="rId4">
            <a:alphaModFix/>
          </a:blip>
          <a:srcRect b="0" l="0" r="0" t="0"/>
          <a:stretch/>
        </p:blipFill>
        <p:spPr>
          <a:xfrm>
            <a:off x="4095562" y="2159416"/>
            <a:ext cx="8183057" cy="7349115"/>
          </a:xfrm>
          <a:prstGeom prst="rect">
            <a:avLst/>
          </a:prstGeom>
          <a:noFill/>
          <a:ln>
            <a:noFill/>
          </a:ln>
        </p:spPr>
      </p:pic>
      <p:sp>
        <p:nvSpPr>
          <p:cNvPr id="471" name="Google Shape;471;p37"/>
          <p:cNvSpPr txBox="1"/>
          <p:nvPr/>
        </p:nvSpPr>
        <p:spPr>
          <a:xfrm>
            <a:off x="102870" y="1766943"/>
            <a:ext cx="18082259" cy="613496"/>
          </a:xfrm>
          <a:prstGeom prst="rect">
            <a:avLst/>
          </a:prstGeom>
          <a:noFill/>
          <a:ln>
            <a:noFill/>
          </a:ln>
        </p:spPr>
        <p:txBody>
          <a:bodyPr anchorCtr="0" anchor="t" bIns="0" lIns="0" spcFirstLastPara="1" rIns="0" wrap="square" tIns="0">
            <a:spAutoFit/>
          </a:bodyPr>
          <a:lstStyle/>
          <a:p>
            <a:pPr indent="0" lvl="0" marL="0" marR="0" rtl="0" algn="ctr">
              <a:lnSpc>
                <a:spcPct val="172024"/>
              </a:lnSpc>
              <a:spcBef>
                <a:spcPts val="0"/>
              </a:spcBef>
              <a:spcAft>
                <a:spcPts val="0"/>
              </a:spcAft>
              <a:buNone/>
            </a:pPr>
            <a:r>
              <a:rPr b="0" i="0" lang="en-US" sz="2899" u="none" cap="none" strike="noStrike">
                <a:solidFill>
                  <a:srgbClr val="000000"/>
                </a:solidFill>
                <a:latin typeface="Arial"/>
                <a:ea typeface="Arial"/>
                <a:cs typeface="Arial"/>
                <a:sym typeface="Arial"/>
              </a:rPr>
              <a:t>Label the following: Consumer Surplus, Producer Surplus, Government Revenue, Welfare Loss</a:t>
            </a:r>
            <a:endParaRPr/>
          </a:p>
        </p:txBody>
      </p:sp>
      <p:grpSp>
        <p:nvGrpSpPr>
          <p:cNvPr id="472" name="Google Shape;472;p37"/>
          <p:cNvGrpSpPr/>
          <p:nvPr/>
        </p:nvGrpSpPr>
        <p:grpSpPr>
          <a:xfrm>
            <a:off x="604946" y="508127"/>
            <a:ext cx="17078107" cy="1376998"/>
            <a:chOff x="0" y="152400"/>
            <a:chExt cx="22770810" cy="1835998"/>
          </a:xfrm>
        </p:grpSpPr>
        <p:sp>
          <p:nvSpPr>
            <p:cNvPr id="473" name="Google Shape;473;p37"/>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Indirect Tax Calculation</a:t>
              </a:r>
              <a:endParaRPr/>
            </a:p>
          </p:txBody>
        </p:sp>
        <p:sp>
          <p:nvSpPr>
            <p:cNvPr id="474" name="Google Shape;474;p37"/>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3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476" name="Google Shape;476;p37"/>
          <p:cNvSpPr txBox="1"/>
          <p:nvPr/>
        </p:nvSpPr>
        <p:spPr>
          <a:xfrm>
            <a:off x="15148812" y="205262"/>
            <a:ext cx="3139188" cy="462855"/>
          </a:xfrm>
          <a:prstGeom prst="rect">
            <a:avLst/>
          </a:prstGeom>
          <a:noFill/>
          <a:ln>
            <a:noFill/>
          </a:ln>
        </p:spPr>
        <p:txBody>
          <a:bodyPr anchorCtr="0" anchor="t" bIns="0" lIns="0" spcFirstLastPara="1" rIns="0" wrap="square" tIns="0">
            <a:spAutoFit/>
          </a:bodyPr>
          <a:lstStyle/>
          <a:p>
            <a:pPr indent="0" lvl="0" marL="0" marR="0" rtl="0" algn="ctr">
              <a:lnSpc>
                <a:spcPct val="94972"/>
              </a:lnSpc>
              <a:spcBef>
                <a:spcPts val="0"/>
              </a:spcBef>
              <a:spcAft>
                <a:spcPts val="0"/>
              </a:spcAft>
              <a:buNone/>
            </a:pPr>
            <a:r>
              <a:rPr b="0" i="0" lang="en-US" sz="3600" u="none" cap="none" strike="noStrike">
                <a:solidFill>
                  <a:srgbClr val="E53935"/>
                </a:solidFill>
                <a:latin typeface="League Spartan"/>
                <a:ea typeface="League Spartan"/>
                <a:cs typeface="League Spartan"/>
                <a:sym typeface="League Spartan"/>
              </a:rPr>
              <a:t>HL Only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38"/>
          <p:cNvPicPr preferRelativeResize="0"/>
          <p:nvPr/>
        </p:nvPicPr>
        <p:blipFill rotWithShape="1">
          <a:blip r:embed="rId3">
            <a:alphaModFix/>
          </a:blip>
          <a:srcRect b="0" l="0" r="0" t="0"/>
          <a:stretch/>
        </p:blipFill>
        <p:spPr>
          <a:xfrm>
            <a:off x="7215188" y="5143500"/>
            <a:ext cx="3857625" cy="4114800"/>
          </a:xfrm>
          <a:prstGeom prst="rect">
            <a:avLst/>
          </a:prstGeom>
          <a:noFill/>
          <a:ln>
            <a:noFill/>
          </a:ln>
        </p:spPr>
      </p:pic>
      <p:grpSp>
        <p:nvGrpSpPr>
          <p:cNvPr id="482" name="Google Shape;482;p38"/>
          <p:cNvGrpSpPr/>
          <p:nvPr/>
        </p:nvGrpSpPr>
        <p:grpSpPr>
          <a:xfrm>
            <a:off x="1093398" y="2828518"/>
            <a:ext cx="16349422" cy="1993643"/>
            <a:chOff x="0" y="257175"/>
            <a:chExt cx="21799229" cy="2658190"/>
          </a:xfrm>
        </p:grpSpPr>
        <p:sp>
          <p:nvSpPr>
            <p:cNvPr id="483" name="Google Shape;483;p38"/>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Subsidies</a:t>
              </a:r>
              <a:endParaRPr/>
            </a:p>
          </p:txBody>
        </p:sp>
        <p:sp>
          <p:nvSpPr>
            <p:cNvPr id="484" name="Google Shape;484;p38"/>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5" name="Google Shape;485;p38"/>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9"/>
          <p:cNvSpPr txBox="1"/>
          <p:nvPr/>
        </p:nvSpPr>
        <p:spPr>
          <a:xfrm>
            <a:off x="102870" y="2590293"/>
            <a:ext cx="18082259" cy="4449561"/>
          </a:xfrm>
          <a:prstGeom prst="rect">
            <a:avLst/>
          </a:prstGeom>
          <a:noFill/>
          <a:ln>
            <a:noFill/>
          </a:ln>
        </p:spPr>
        <p:txBody>
          <a:bodyPr anchorCtr="0" anchor="t" bIns="0" lIns="0" spcFirstLastPara="1" rIns="0" wrap="square" tIns="0">
            <a:spAutoFit/>
          </a:bodyPr>
          <a:lstStyle/>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Increase producer revenues</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Make basic necessities more affordable</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To support the growth of a particular industry</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Encourage the consumption of a particular good or service</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pic>
        <p:nvPicPr>
          <p:cNvPr id="491" name="Google Shape;491;p39"/>
          <p:cNvPicPr preferRelativeResize="0"/>
          <p:nvPr/>
        </p:nvPicPr>
        <p:blipFill rotWithShape="1">
          <a:blip r:embed="rId3">
            <a:alphaModFix/>
          </a:blip>
          <a:srcRect b="0" l="0" r="0" t="0"/>
          <a:stretch/>
        </p:blipFill>
        <p:spPr>
          <a:xfrm>
            <a:off x="11928757" y="5738723"/>
            <a:ext cx="4695920" cy="4114800"/>
          </a:xfrm>
          <a:prstGeom prst="rect">
            <a:avLst/>
          </a:prstGeom>
          <a:noFill/>
          <a:ln>
            <a:noFill/>
          </a:ln>
        </p:spPr>
      </p:pic>
      <p:grpSp>
        <p:nvGrpSpPr>
          <p:cNvPr id="492" name="Google Shape;492;p39"/>
          <p:cNvGrpSpPr/>
          <p:nvPr/>
        </p:nvGrpSpPr>
        <p:grpSpPr>
          <a:xfrm>
            <a:off x="604946" y="782417"/>
            <a:ext cx="17078107" cy="1376998"/>
            <a:chOff x="0" y="152400"/>
            <a:chExt cx="22770810" cy="1835998"/>
          </a:xfrm>
        </p:grpSpPr>
        <p:sp>
          <p:nvSpPr>
            <p:cNvPr id="493" name="Google Shape;493;p39"/>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Purpose of Subsidies</a:t>
              </a:r>
              <a:endParaRPr/>
            </a:p>
          </p:txBody>
        </p:sp>
        <p:sp>
          <p:nvSpPr>
            <p:cNvPr id="494" name="Google Shape;494;p39"/>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5" name="Google Shape;495;p3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4"/>
          <p:cNvGrpSpPr/>
          <p:nvPr/>
        </p:nvGrpSpPr>
        <p:grpSpPr>
          <a:xfrm>
            <a:off x="604946" y="782640"/>
            <a:ext cx="17078107" cy="1376551"/>
            <a:chOff x="0" y="152400"/>
            <a:chExt cx="22770810" cy="1835402"/>
          </a:xfrm>
        </p:grpSpPr>
        <p:sp>
          <p:nvSpPr>
            <p:cNvPr id="118" name="Google Shape;118;p4"/>
            <p:cNvSpPr txBox="1"/>
            <p:nvPr/>
          </p:nvSpPr>
          <p:spPr>
            <a:xfrm>
              <a:off x="0" y="152400"/>
              <a:ext cx="22770810"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Allocative Efficiency</a:t>
              </a:r>
              <a:endParaRPr/>
            </a:p>
          </p:txBody>
        </p:sp>
        <p:sp>
          <p:nvSpPr>
            <p:cNvPr id="119" name="Google Shape;119;p4"/>
            <p:cNvSpPr txBox="1"/>
            <p:nvPr/>
          </p:nvSpPr>
          <p:spPr>
            <a:xfrm>
              <a:off x="0" y="1496352"/>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21" name="Google Shape;121;p4"/>
          <p:cNvSpPr txBox="1"/>
          <p:nvPr/>
        </p:nvSpPr>
        <p:spPr>
          <a:xfrm>
            <a:off x="3680147" y="1658015"/>
            <a:ext cx="10927705" cy="2434463"/>
          </a:xfrm>
          <a:prstGeom prst="rect">
            <a:avLst/>
          </a:prstGeom>
          <a:noFill/>
          <a:ln>
            <a:noFill/>
          </a:ln>
        </p:spPr>
        <p:txBody>
          <a:bodyPr anchorCtr="0" anchor="t" bIns="0" lIns="0" spcFirstLastPara="1" rIns="0" wrap="square" tIns="0">
            <a:spAutoFit/>
          </a:bodyPr>
          <a:lstStyle/>
          <a:p>
            <a:pPr indent="0" lvl="0" marL="0" marR="0" rtl="0" algn="ctr">
              <a:lnSpc>
                <a:spcPct val="172025"/>
              </a:lnSpc>
              <a:spcBef>
                <a:spcPts val="0"/>
              </a:spcBef>
              <a:spcAft>
                <a:spcPts val="0"/>
              </a:spcAft>
              <a:buNone/>
            </a:pPr>
            <a:r>
              <a:rPr b="0" i="0" lang="en-US" sz="2799" u="none" cap="none" strike="noStrike">
                <a:solidFill>
                  <a:srgbClr val="32A566"/>
                </a:solidFill>
                <a:latin typeface="Arial"/>
                <a:ea typeface="Arial"/>
                <a:cs typeface="Arial"/>
                <a:sym typeface="Arial"/>
              </a:rPr>
              <a:t>The ideal combination of goods and services in a society</a:t>
            </a:r>
            <a:endParaRPr/>
          </a:p>
          <a:p>
            <a:pPr indent="0" lvl="0" marL="0" marR="0" rtl="0" algn="ctr">
              <a:lnSpc>
                <a:spcPct val="172025"/>
              </a:lnSpc>
              <a:spcBef>
                <a:spcPts val="0"/>
              </a:spcBef>
              <a:spcAft>
                <a:spcPts val="0"/>
              </a:spcAft>
              <a:buNone/>
            </a:pPr>
            <a:r>
              <a:t/>
            </a:r>
            <a:endParaRPr b="0" i="0" sz="2799" u="none" cap="none" strike="noStrike">
              <a:solidFill>
                <a:srgbClr val="32A566"/>
              </a:solidFill>
              <a:latin typeface="Arial"/>
              <a:ea typeface="Arial"/>
              <a:cs typeface="Arial"/>
              <a:sym typeface="Arial"/>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Allocative = Distribution</a:t>
            </a:r>
            <a:endParaRPr/>
          </a:p>
          <a:p>
            <a:pPr indent="0" lvl="0" marL="0" marR="0" rtl="0" algn="ctr">
              <a:lnSpc>
                <a:spcPct val="172025"/>
              </a:lnSpc>
              <a:spcBef>
                <a:spcPts val="0"/>
              </a:spcBef>
              <a:spcAft>
                <a:spcPts val="0"/>
              </a:spcAft>
              <a:buNone/>
            </a:pPr>
            <a:r>
              <a:rPr b="0" i="0" lang="en-US" sz="2799" u="none" cap="none" strike="noStrike">
                <a:solidFill>
                  <a:srgbClr val="000000"/>
                </a:solidFill>
                <a:latin typeface="Arial"/>
                <a:ea typeface="Arial"/>
                <a:cs typeface="Arial"/>
                <a:sym typeface="Arial"/>
              </a:rPr>
              <a:t>Results in the MAXIMUM possible surplus - at equilibrium (Qs=Qd)</a:t>
            </a:r>
            <a:endParaRPr/>
          </a:p>
        </p:txBody>
      </p:sp>
      <p:pic>
        <p:nvPicPr>
          <p:cNvPr id="122" name="Google Shape;122;p4"/>
          <p:cNvPicPr preferRelativeResize="0"/>
          <p:nvPr/>
        </p:nvPicPr>
        <p:blipFill rotWithShape="1">
          <a:blip r:embed="rId3">
            <a:alphaModFix/>
          </a:blip>
          <a:srcRect b="0" l="0" r="0" t="0"/>
          <a:stretch/>
        </p:blipFill>
        <p:spPr>
          <a:xfrm>
            <a:off x="5003790" y="4437744"/>
            <a:ext cx="6345797" cy="584925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40"/>
          <p:cNvPicPr preferRelativeResize="0"/>
          <p:nvPr/>
        </p:nvPicPr>
        <p:blipFill rotWithShape="1">
          <a:blip r:embed="rId3">
            <a:alphaModFix/>
          </a:blip>
          <a:srcRect b="0" l="0" r="0" t="0"/>
          <a:stretch/>
        </p:blipFill>
        <p:spPr>
          <a:xfrm>
            <a:off x="3008921" y="1234696"/>
            <a:ext cx="11333611" cy="8873234"/>
          </a:xfrm>
          <a:prstGeom prst="rect">
            <a:avLst/>
          </a:prstGeom>
          <a:noFill/>
          <a:ln>
            <a:noFill/>
          </a:ln>
        </p:spPr>
      </p:pic>
      <p:grpSp>
        <p:nvGrpSpPr>
          <p:cNvPr id="501" name="Google Shape;501;p40"/>
          <p:cNvGrpSpPr/>
          <p:nvPr/>
        </p:nvGrpSpPr>
        <p:grpSpPr>
          <a:xfrm>
            <a:off x="604946" y="782417"/>
            <a:ext cx="17078107" cy="1376998"/>
            <a:chOff x="0" y="152400"/>
            <a:chExt cx="22770810" cy="1835998"/>
          </a:xfrm>
        </p:grpSpPr>
        <p:sp>
          <p:nvSpPr>
            <p:cNvPr id="502" name="Google Shape;502;p40"/>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Subsidies</a:t>
              </a:r>
              <a:endParaRPr/>
            </a:p>
          </p:txBody>
        </p:sp>
        <p:sp>
          <p:nvSpPr>
            <p:cNvPr id="503" name="Google Shape;503;p40"/>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4" name="Google Shape;504;p40"/>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41"/>
          <p:cNvPicPr preferRelativeResize="0"/>
          <p:nvPr/>
        </p:nvPicPr>
        <p:blipFill rotWithShape="1">
          <a:blip r:embed="rId3">
            <a:alphaModFix/>
          </a:blip>
          <a:srcRect b="0" l="0" r="0" t="0"/>
          <a:stretch/>
        </p:blipFill>
        <p:spPr>
          <a:xfrm>
            <a:off x="6509797" y="1413766"/>
            <a:ext cx="11333611" cy="8873234"/>
          </a:xfrm>
          <a:prstGeom prst="rect">
            <a:avLst/>
          </a:prstGeom>
          <a:noFill/>
          <a:ln>
            <a:noFill/>
          </a:ln>
        </p:spPr>
      </p:pic>
      <p:sp>
        <p:nvSpPr>
          <p:cNvPr id="510" name="Google Shape;510;p41"/>
          <p:cNvSpPr txBox="1"/>
          <p:nvPr/>
        </p:nvSpPr>
        <p:spPr>
          <a:xfrm>
            <a:off x="102870" y="2590293"/>
            <a:ext cx="9041130" cy="5192065"/>
          </a:xfrm>
          <a:prstGeom prst="rect">
            <a:avLst/>
          </a:prstGeom>
          <a:noFill/>
          <a:ln>
            <a:noFill/>
          </a:ln>
        </p:spPr>
        <p:txBody>
          <a:bodyPr anchorCtr="0" anchor="t" bIns="0" lIns="0" spcFirstLastPara="1" rIns="0" wrap="square" tIns="0">
            <a:spAutoFit/>
          </a:bodyPr>
          <a:lstStyle/>
          <a:p>
            <a:pPr indent="0" lvl="0" marL="0" marR="0" rtl="0" algn="l">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What happens to</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The price paid by consumers</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Revenue received by producers</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Government Revenue</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Society as a whole </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grpSp>
        <p:nvGrpSpPr>
          <p:cNvPr id="511" name="Google Shape;511;p41"/>
          <p:cNvGrpSpPr/>
          <p:nvPr/>
        </p:nvGrpSpPr>
        <p:grpSpPr>
          <a:xfrm>
            <a:off x="604946" y="782417"/>
            <a:ext cx="17078107" cy="1376998"/>
            <a:chOff x="0" y="152400"/>
            <a:chExt cx="22770810" cy="1835998"/>
          </a:xfrm>
        </p:grpSpPr>
        <p:sp>
          <p:nvSpPr>
            <p:cNvPr id="512" name="Google Shape;512;p41"/>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Subsidies</a:t>
              </a:r>
              <a:endParaRPr/>
            </a:p>
          </p:txBody>
        </p:sp>
        <p:sp>
          <p:nvSpPr>
            <p:cNvPr id="513" name="Google Shape;513;p41"/>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4" name="Google Shape;514;p4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42"/>
          <p:cNvPicPr preferRelativeResize="0"/>
          <p:nvPr/>
        </p:nvPicPr>
        <p:blipFill rotWithShape="1">
          <a:blip r:embed="rId3">
            <a:alphaModFix/>
          </a:blip>
          <a:srcRect b="0" l="0" r="0" t="0"/>
          <a:stretch/>
        </p:blipFill>
        <p:spPr>
          <a:xfrm>
            <a:off x="956598" y="1028700"/>
            <a:ext cx="16037440" cy="7133372"/>
          </a:xfrm>
          <a:prstGeom prst="rect">
            <a:avLst/>
          </a:prstGeom>
          <a:noFill/>
          <a:ln>
            <a:noFill/>
          </a:ln>
        </p:spPr>
      </p:pic>
      <p:sp>
        <p:nvSpPr>
          <p:cNvPr id="520" name="Google Shape;520;p42"/>
          <p:cNvSpPr txBox="1"/>
          <p:nvPr/>
        </p:nvSpPr>
        <p:spPr>
          <a:xfrm>
            <a:off x="1698757" y="9232632"/>
            <a:ext cx="15295281" cy="2222051"/>
          </a:xfrm>
          <a:prstGeom prst="rect">
            <a:avLst/>
          </a:prstGeom>
          <a:noFill/>
          <a:ln>
            <a:noFill/>
          </a:ln>
        </p:spPr>
        <p:txBody>
          <a:bodyPr anchorCtr="0" anchor="t" bIns="0" lIns="0" spcFirstLastPara="1" rIns="0" wrap="square" tIns="0">
            <a:spAutoFit/>
          </a:bodyPr>
          <a:lstStyle/>
          <a:p>
            <a:pPr indent="0" lvl="0" marL="0" marR="0" rtl="0" algn="ctr">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Society As A Whole - WORSE OFF. Over-allocation of resources</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sp>
        <p:nvSpPr>
          <p:cNvPr id="521" name="Google Shape;521;p42"/>
          <p:cNvSpPr txBox="1"/>
          <p:nvPr/>
        </p:nvSpPr>
        <p:spPr>
          <a:xfrm>
            <a:off x="604946" y="1786065"/>
            <a:ext cx="17078107" cy="3733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22" name="Google Shape;522;p4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523" name="Google Shape;523;p42"/>
          <p:cNvSpPr txBox="1"/>
          <p:nvPr/>
        </p:nvSpPr>
        <p:spPr>
          <a:xfrm>
            <a:off x="1698757" y="-62635"/>
            <a:ext cx="15295281" cy="1461390"/>
          </a:xfrm>
          <a:prstGeom prst="rect">
            <a:avLst/>
          </a:prstGeom>
          <a:noFill/>
          <a:ln>
            <a:noFill/>
          </a:ln>
        </p:spPr>
        <p:txBody>
          <a:bodyPr anchorCtr="0" anchor="t" bIns="0" lIns="0" spcFirstLastPara="1" rIns="0" wrap="square" tIns="0">
            <a:spAutoFit/>
          </a:bodyPr>
          <a:lstStyle/>
          <a:p>
            <a:pPr indent="0" lvl="0" marL="0" marR="0" rtl="0" algn="ctr">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Overall Impact of Subsidies</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43"/>
          <p:cNvPicPr preferRelativeResize="0"/>
          <p:nvPr/>
        </p:nvPicPr>
        <p:blipFill rotWithShape="1">
          <a:blip r:embed="rId3">
            <a:alphaModFix/>
          </a:blip>
          <a:srcRect b="0" l="0" r="0" t="0"/>
          <a:stretch/>
        </p:blipFill>
        <p:spPr>
          <a:xfrm>
            <a:off x="9548467" y="6624608"/>
            <a:ext cx="4973205" cy="3526454"/>
          </a:xfrm>
          <a:prstGeom prst="rect">
            <a:avLst/>
          </a:prstGeom>
          <a:noFill/>
          <a:ln>
            <a:noFill/>
          </a:ln>
        </p:spPr>
      </p:pic>
      <p:pic>
        <p:nvPicPr>
          <p:cNvPr id="529" name="Google Shape;529;p43"/>
          <p:cNvPicPr preferRelativeResize="0"/>
          <p:nvPr/>
        </p:nvPicPr>
        <p:blipFill rotWithShape="1">
          <a:blip r:embed="rId4">
            <a:alphaModFix/>
          </a:blip>
          <a:srcRect b="0" l="0" r="0" t="0"/>
          <a:stretch/>
        </p:blipFill>
        <p:spPr>
          <a:xfrm>
            <a:off x="0" y="2100532"/>
            <a:ext cx="4656667" cy="4114800"/>
          </a:xfrm>
          <a:prstGeom prst="rect">
            <a:avLst/>
          </a:prstGeom>
          <a:noFill/>
          <a:ln>
            <a:noFill/>
          </a:ln>
        </p:spPr>
      </p:pic>
      <p:pic>
        <p:nvPicPr>
          <p:cNvPr id="530" name="Google Shape;530;p43"/>
          <p:cNvPicPr preferRelativeResize="0"/>
          <p:nvPr/>
        </p:nvPicPr>
        <p:blipFill rotWithShape="1">
          <a:blip r:embed="rId5">
            <a:alphaModFix/>
          </a:blip>
          <a:srcRect b="0" l="0" r="0" t="0"/>
          <a:stretch/>
        </p:blipFill>
        <p:spPr>
          <a:xfrm>
            <a:off x="3901745" y="6036262"/>
            <a:ext cx="5242255" cy="4114800"/>
          </a:xfrm>
          <a:prstGeom prst="rect">
            <a:avLst/>
          </a:prstGeom>
          <a:noFill/>
          <a:ln>
            <a:noFill/>
          </a:ln>
        </p:spPr>
      </p:pic>
      <p:pic>
        <p:nvPicPr>
          <p:cNvPr id="531" name="Google Shape;531;p43"/>
          <p:cNvPicPr preferRelativeResize="0"/>
          <p:nvPr/>
        </p:nvPicPr>
        <p:blipFill rotWithShape="1">
          <a:blip r:embed="rId6">
            <a:alphaModFix/>
          </a:blip>
          <a:srcRect b="0" l="0" r="0" t="0"/>
          <a:stretch/>
        </p:blipFill>
        <p:spPr>
          <a:xfrm>
            <a:off x="13960955" y="2300318"/>
            <a:ext cx="4517246" cy="4114800"/>
          </a:xfrm>
          <a:prstGeom prst="rect">
            <a:avLst/>
          </a:prstGeom>
          <a:noFill/>
          <a:ln>
            <a:noFill/>
          </a:ln>
        </p:spPr>
      </p:pic>
      <p:grpSp>
        <p:nvGrpSpPr>
          <p:cNvPr id="532" name="Google Shape;532;p43"/>
          <p:cNvGrpSpPr/>
          <p:nvPr/>
        </p:nvGrpSpPr>
        <p:grpSpPr>
          <a:xfrm>
            <a:off x="1093398" y="1033849"/>
            <a:ext cx="16349422" cy="3323869"/>
            <a:chOff x="0" y="257175"/>
            <a:chExt cx="21799229" cy="4431825"/>
          </a:xfrm>
        </p:grpSpPr>
        <p:sp>
          <p:nvSpPr>
            <p:cNvPr id="533" name="Google Shape;533;p43"/>
            <p:cNvSpPr txBox="1"/>
            <p:nvPr/>
          </p:nvSpPr>
          <p:spPr>
            <a:xfrm>
              <a:off x="0" y="257175"/>
              <a:ext cx="21799229" cy="3747426"/>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Direct Provision of Services</a:t>
              </a:r>
              <a:endParaRPr/>
            </a:p>
          </p:txBody>
        </p:sp>
        <p:sp>
          <p:nvSpPr>
            <p:cNvPr id="534" name="Google Shape;534;p43"/>
            <p:cNvSpPr txBox="1"/>
            <p:nvPr/>
          </p:nvSpPr>
          <p:spPr>
            <a:xfrm>
              <a:off x="0" y="4201320"/>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5" name="Google Shape;535;p43"/>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4"/>
          <p:cNvSpPr txBox="1"/>
          <p:nvPr/>
        </p:nvSpPr>
        <p:spPr>
          <a:xfrm>
            <a:off x="2110992" y="2394798"/>
            <a:ext cx="14066017" cy="5934568"/>
          </a:xfrm>
          <a:prstGeom prst="rect">
            <a:avLst/>
          </a:prstGeom>
          <a:noFill/>
          <a:ln>
            <a:noFill/>
          </a:ln>
        </p:spPr>
        <p:txBody>
          <a:bodyPr anchorCtr="0" anchor="t" bIns="0" lIns="0" spcFirstLastPara="1" rIns="0" wrap="square" tIns="0">
            <a:spAutoFit/>
          </a:bodyPr>
          <a:lstStyle/>
          <a:p>
            <a:pPr indent="0" lvl="0" marL="0" marR="0" rtl="0" algn="l">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Services Provided Directly By The Government</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Healthcare</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Public Transport</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Education</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Rail/Airline Services</a:t>
            </a:r>
            <a:endParaRPr/>
          </a:p>
          <a:p>
            <a:pPr indent="-367028" lvl="1" marL="734056" marR="0" rtl="0" algn="l">
              <a:lnSpc>
                <a:spcPct val="172021"/>
              </a:lnSpc>
              <a:spcBef>
                <a:spcPts val="0"/>
              </a:spcBef>
              <a:spcAft>
                <a:spcPts val="0"/>
              </a:spcAft>
              <a:buClr>
                <a:srgbClr val="000000"/>
              </a:buClr>
              <a:buSzPts val="3399"/>
              <a:buFont typeface="Arial"/>
              <a:buChar char="•"/>
            </a:pPr>
            <a:r>
              <a:rPr b="0" i="0" lang="en-US" sz="3399" u="none" cap="none" strike="noStrike">
                <a:solidFill>
                  <a:srgbClr val="000000"/>
                </a:solidFill>
                <a:latin typeface="Arial"/>
                <a:ea typeface="Arial"/>
                <a:cs typeface="Arial"/>
                <a:sym typeface="Arial"/>
              </a:rPr>
              <a:t>Energy</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p:txBody>
      </p:sp>
      <p:pic>
        <p:nvPicPr>
          <p:cNvPr id="541" name="Google Shape;541;p44"/>
          <p:cNvPicPr preferRelativeResize="0"/>
          <p:nvPr/>
        </p:nvPicPr>
        <p:blipFill rotWithShape="1">
          <a:blip r:embed="rId3">
            <a:alphaModFix/>
          </a:blip>
          <a:srcRect b="0" l="0" r="0" t="0"/>
          <a:stretch/>
        </p:blipFill>
        <p:spPr>
          <a:xfrm>
            <a:off x="13123929" y="1951589"/>
            <a:ext cx="5164071" cy="2807963"/>
          </a:xfrm>
          <a:prstGeom prst="rect">
            <a:avLst/>
          </a:prstGeom>
          <a:noFill/>
          <a:ln>
            <a:noFill/>
          </a:ln>
        </p:spPr>
      </p:pic>
      <p:pic>
        <p:nvPicPr>
          <p:cNvPr id="542" name="Google Shape;542;p44"/>
          <p:cNvPicPr preferRelativeResize="0"/>
          <p:nvPr/>
        </p:nvPicPr>
        <p:blipFill rotWithShape="1">
          <a:blip r:embed="rId4">
            <a:alphaModFix/>
          </a:blip>
          <a:srcRect b="0" l="0" r="0" t="0"/>
          <a:stretch/>
        </p:blipFill>
        <p:spPr>
          <a:xfrm>
            <a:off x="11840095" y="6082665"/>
            <a:ext cx="4188092" cy="4114800"/>
          </a:xfrm>
          <a:prstGeom prst="rect">
            <a:avLst/>
          </a:prstGeom>
          <a:noFill/>
          <a:ln>
            <a:noFill/>
          </a:ln>
        </p:spPr>
      </p:pic>
      <p:pic>
        <p:nvPicPr>
          <p:cNvPr id="543" name="Google Shape;543;p44"/>
          <p:cNvPicPr preferRelativeResize="0"/>
          <p:nvPr/>
        </p:nvPicPr>
        <p:blipFill rotWithShape="1">
          <a:blip r:embed="rId5">
            <a:alphaModFix/>
          </a:blip>
          <a:srcRect b="0" l="0" r="0" t="0"/>
          <a:stretch/>
        </p:blipFill>
        <p:spPr>
          <a:xfrm>
            <a:off x="6616388" y="7231021"/>
            <a:ext cx="2687200" cy="2687200"/>
          </a:xfrm>
          <a:prstGeom prst="rect">
            <a:avLst/>
          </a:prstGeom>
          <a:noFill/>
          <a:ln>
            <a:noFill/>
          </a:ln>
        </p:spPr>
      </p:pic>
      <p:grpSp>
        <p:nvGrpSpPr>
          <p:cNvPr id="544" name="Google Shape;544;p44"/>
          <p:cNvGrpSpPr/>
          <p:nvPr/>
        </p:nvGrpSpPr>
        <p:grpSpPr>
          <a:xfrm>
            <a:off x="604946" y="782417"/>
            <a:ext cx="17078107" cy="1376998"/>
            <a:chOff x="0" y="152400"/>
            <a:chExt cx="22770810" cy="1835998"/>
          </a:xfrm>
        </p:grpSpPr>
        <p:sp>
          <p:nvSpPr>
            <p:cNvPr id="545" name="Google Shape;545;p44"/>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Direct Provision of Services</a:t>
              </a:r>
              <a:endParaRPr/>
            </a:p>
          </p:txBody>
        </p:sp>
        <p:sp>
          <p:nvSpPr>
            <p:cNvPr id="546" name="Google Shape;546;p44"/>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7" name="Google Shape;547;p4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45"/>
          <p:cNvPicPr preferRelativeResize="0"/>
          <p:nvPr/>
        </p:nvPicPr>
        <p:blipFill rotWithShape="1">
          <a:blip r:embed="rId3">
            <a:alphaModFix/>
          </a:blip>
          <a:srcRect b="0" l="0" r="0" t="0"/>
          <a:stretch/>
        </p:blipFill>
        <p:spPr>
          <a:xfrm>
            <a:off x="7027908" y="5143500"/>
            <a:ext cx="4825458" cy="4114800"/>
          </a:xfrm>
          <a:prstGeom prst="rect">
            <a:avLst/>
          </a:prstGeom>
          <a:noFill/>
          <a:ln>
            <a:noFill/>
          </a:ln>
        </p:spPr>
      </p:pic>
      <p:grpSp>
        <p:nvGrpSpPr>
          <p:cNvPr id="553" name="Google Shape;553;p45"/>
          <p:cNvGrpSpPr/>
          <p:nvPr/>
        </p:nvGrpSpPr>
        <p:grpSpPr>
          <a:xfrm>
            <a:off x="969289" y="776603"/>
            <a:ext cx="16349422" cy="7305170"/>
            <a:chOff x="0" y="257175"/>
            <a:chExt cx="21799229" cy="9740227"/>
          </a:xfrm>
        </p:grpSpPr>
        <p:sp>
          <p:nvSpPr>
            <p:cNvPr id="554" name="Google Shape;554;p45"/>
            <p:cNvSpPr txBox="1"/>
            <p:nvPr/>
          </p:nvSpPr>
          <p:spPr>
            <a:xfrm>
              <a:off x="0" y="257175"/>
              <a:ext cx="21799229" cy="9055828"/>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0" i="0" lang="en-US" sz="11000" u="none" cap="none" strike="noStrike">
                  <a:solidFill>
                    <a:srgbClr val="000000"/>
                  </a:solidFill>
                  <a:latin typeface="League Spartan"/>
                  <a:ea typeface="League Spartan"/>
                  <a:cs typeface="League Spartan"/>
                  <a:sym typeface="League Spartan"/>
                </a:rPr>
                <a:t>Command, control regulation, and legislation</a:t>
              </a:r>
              <a:endParaRPr/>
            </a:p>
            <a:p>
              <a:pPr indent="0" lvl="0" marL="0" marR="0" rtl="0" algn="ctr">
                <a:lnSpc>
                  <a:spcPct val="95000"/>
                </a:lnSpc>
                <a:spcBef>
                  <a:spcPts val="0"/>
                </a:spcBef>
                <a:spcAft>
                  <a:spcPts val="0"/>
                </a:spcAft>
                <a:buNone/>
              </a:pPr>
              <a:r>
                <a:t/>
              </a:r>
              <a:endParaRPr b="0" i="0" sz="11000" u="none" cap="none" strike="noStrike">
                <a:solidFill>
                  <a:srgbClr val="000000"/>
                </a:solidFill>
                <a:latin typeface="League Spartan"/>
                <a:ea typeface="League Spartan"/>
                <a:cs typeface="League Spartan"/>
                <a:sym typeface="League Spartan"/>
              </a:endParaRPr>
            </a:p>
            <a:p>
              <a:pPr indent="0" lvl="0" marL="0" marR="0" rtl="0" algn="ctr">
                <a:lnSpc>
                  <a:spcPct val="94990"/>
                </a:lnSpc>
                <a:spcBef>
                  <a:spcPts val="0"/>
                </a:spcBef>
                <a:spcAft>
                  <a:spcPts val="0"/>
                </a:spcAft>
                <a:buNone/>
              </a:pPr>
              <a:r>
                <a:t/>
              </a:r>
              <a:endParaRPr b="0" i="0" sz="11000" u="none" cap="none" strike="noStrike">
                <a:solidFill>
                  <a:srgbClr val="000000"/>
                </a:solidFill>
                <a:latin typeface="League Spartan"/>
                <a:ea typeface="League Spartan"/>
                <a:cs typeface="League Spartan"/>
                <a:sym typeface="League Spartan"/>
              </a:endParaRPr>
            </a:p>
          </p:txBody>
        </p:sp>
        <p:sp>
          <p:nvSpPr>
            <p:cNvPr id="555" name="Google Shape;555;p45"/>
            <p:cNvSpPr txBox="1"/>
            <p:nvPr/>
          </p:nvSpPr>
          <p:spPr>
            <a:xfrm>
              <a:off x="0" y="950972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45"/>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6"/>
          <p:cNvSpPr txBox="1"/>
          <p:nvPr/>
        </p:nvSpPr>
        <p:spPr>
          <a:xfrm>
            <a:off x="2110992" y="2394798"/>
            <a:ext cx="14066017" cy="6219917"/>
          </a:xfrm>
          <a:prstGeom prst="rect">
            <a:avLst/>
          </a:prstGeom>
          <a:noFill/>
          <a:ln>
            <a:noFill/>
          </a:ln>
        </p:spPr>
        <p:txBody>
          <a:bodyPr anchorCtr="0" anchor="t" bIns="0" lIns="0" spcFirstLastPara="1" rIns="0" wrap="square" tIns="0">
            <a:spAutoFit/>
          </a:bodyPr>
          <a:lstStyle/>
          <a:p>
            <a:pPr indent="0" lvl="0" marL="0" marR="0" rtl="0" algn="l">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Legislation and Regulation involve government intervention through the legal system. </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rPr b="0" i="0" lang="en-US" sz="3399" u="none" cap="none" strike="noStrike">
                <a:solidFill>
                  <a:srgbClr val="3E893E"/>
                </a:solidFill>
                <a:latin typeface="Arial"/>
                <a:ea typeface="Arial"/>
                <a:cs typeface="Arial"/>
                <a:sym typeface="Arial"/>
              </a:rPr>
              <a:t>Legislation</a:t>
            </a:r>
            <a:r>
              <a:rPr b="0" i="0" lang="en-US" sz="3399" u="none" cap="none" strike="noStrike">
                <a:solidFill>
                  <a:srgbClr val="000000"/>
                </a:solidFill>
                <a:latin typeface="Arial"/>
                <a:ea typeface="Arial"/>
                <a:cs typeface="Arial"/>
                <a:sym typeface="Arial"/>
              </a:rPr>
              <a:t> - Laws set out by legislative bodies</a:t>
            </a:r>
            <a:endParaRPr/>
          </a:p>
          <a:p>
            <a:pPr indent="0" lvl="0" marL="0" marR="0" rtl="0" algn="l">
              <a:lnSpc>
                <a:spcPct val="172000"/>
              </a:lnSpc>
              <a:spcBef>
                <a:spcPts val="0"/>
              </a:spcBef>
              <a:spcAft>
                <a:spcPts val="0"/>
              </a:spcAft>
              <a:buNone/>
            </a:pPr>
            <a:r>
              <a:rPr b="0" i="0" lang="en-US" sz="2600" u="none" cap="none" strike="noStrike">
                <a:solidFill>
                  <a:srgbClr val="000000"/>
                </a:solidFill>
                <a:latin typeface="Arial"/>
                <a:ea typeface="Arial"/>
                <a:cs typeface="Arial"/>
                <a:sym typeface="Arial"/>
              </a:rPr>
              <a:t>Example: All children are required by law to go to school.</a:t>
            </a:r>
            <a:endParaRPr/>
          </a:p>
          <a:p>
            <a:pPr indent="0" lvl="0" marL="0" marR="0" rtl="0" algn="l">
              <a:lnSpc>
                <a:spcPct val="224884"/>
              </a:lnSpc>
              <a:spcBef>
                <a:spcPts val="0"/>
              </a:spcBef>
              <a:spcAft>
                <a:spcPts val="0"/>
              </a:spcAft>
              <a:buNone/>
            </a:pPr>
            <a:r>
              <a:t/>
            </a:r>
            <a:endParaRPr b="0" i="0" sz="2600" u="none" cap="none" strike="noStrike">
              <a:solidFill>
                <a:srgbClr val="000000"/>
              </a:solidFill>
              <a:latin typeface="Arial"/>
              <a:ea typeface="Arial"/>
              <a:cs typeface="Arial"/>
              <a:sym typeface="Arial"/>
            </a:endParaRPr>
          </a:p>
          <a:p>
            <a:pPr indent="0" lvl="0" marL="0" marR="0" rtl="0" algn="l">
              <a:lnSpc>
                <a:spcPct val="172021"/>
              </a:lnSpc>
              <a:spcBef>
                <a:spcPts val="0"/>
              </a:spcBef>
              <a:spcAft>
                <a:spcPts val="0"/>
              </a:spcAft>
              <a:buNone/>
            </a:pPr>
            <a:r>
              <a:rPr b="0" i="0" lang="en-US" sz="3399" u="none" cap="none" strike="noStrike">
                <a:solidFill>
                  <a:srgbClr val="E6B923"/>
                </a:solidFill>
                <a:latin typeface="Arial"/>
                <a:ea typeface="Arial"/>
                <a:cs typeface="Arial"/>
                <a:sym typeface="Arial"/>
              </a:rPr>
              <a:t>Regulation</a:t>
            </a:r>
            <a:r>
              <a:rPr b="0" i="0" lang="en-US" sz="3399" u="none" cap="none" strike="noStrike">
                <a:solidFill>
                  <a:srgbClr val="000000"/>
                </a:solidFill>
                <a:latin typeface="Arial"/>
                <a:ea typeface="Arial"/>
                <a:cs typeface="Arial"/>
                <a:sym typeface="Arial"/>
              </a:rPr>
              <a:t> - To monitor or Regulate an industry</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Examples include: BfArM or FDA, Age Restrictions, Smoking Ban</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in public </a:t>
            </a:r>
            <a:endParaRPr/>
          </a:p>
        </p:txBody>
      </p:sp>
      <p:pic>
        <p:nvPicPr>
          <p:cNvPr id="562" name="Google Shape;562;p46"/>
          <p:cNvPicPr preferRelativeResize="0"/>
          <p:nvPr/>
        </p:nvPicPr>
        <p:blipFill rotWithShape="1">
          <a:blip r:embed="rId3">
            <a:alphaModFix/>
          </a:blip>
          <a:srcRect b="0" l="0" r="0" t="0"/>
          <a:stretch/>
        </p:blipFill>
        <p:spPr>
          <a:xfrm>
            <a:off x="12052508" y="2934155"/>
            <a:ext cx="5478607" cy="4821174"/>
          </a:xfrm>
          <a:prstGeom prst="rect">
            <a:avLst/>
          </a:prstGeom>
          <a:noFill/>
          <a:ln>
            <a:noFill/>
          </a:ln>
        </p:spPr>
      </p:pic>
      <p:grpSp>
        <p:nvGrpSpPr>
          <p:cNvPr id="563" name="Google Shape;563;p46"/>
          <p:cNvGrpSpPr/>
          <p:nvPr/>
        </p:nvGrpSpPr>
        <p:grpSpPr>
          <a:xfrm>
            <a:off x="604946" y="782417"/>
            <a:ext cx="17078107" cy="1376998"/>
            <a:chOff x="0" y="152400"/>
            <a:chExt cx="22770810" cy="1835998"/>
          </a:xfrm>
        </p:grpSpPr>
        <p:sp>
          <p:nvSpPr>
            <p:cNvPr id="564" name="Google Shape;564;p46"/>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Command And Control</a:t>
              </a:r>
              <a:endParaRPr/>
            </a:p>
          </p:txBody>
        </p:sp>
        <p:sp>
          <p:nvSpPr>
            <p:cNvPr id="565" name="Google Shape;565;p46"/>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6" name="Google Shape;566;p4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47"/>
          <p:cNvPicPr preferRelativeResize="0"/>
          <p:nvPr/>
        </p:nvPicPr>
        <p:blipFill rotWithShape="1">
          <a:blip r:embed="rId3">
            <a:alphaModFix/>
          </a:blip>
          <a:srcRect b="0" l="0" r="0" t="0"/>
          <a:stretch/>
        </p:blipFill>
        <p:spPr>
          <a:xfrm>
            <a:off x="7341634" y="5143500"/>
            <a:ext cx="3852949" cy="4114800"/>
          </a:xfrm>
          <a:prstGeom prst="rect">
            <a:avLst/>
          </a:prstGeom>
          <a:noFill/>
          <a:ln>
            <a:noFill/>
          </a:ln>
        </p:spPr>
      </p:pic>
      <p:grpSp>
        <p:nvGrpSpPr>
          <p:cNvPr id="572" name="Google Shape;572;p47"/>
          <p:cNvGrpSpPr/>
          <p:nvPr/>
        </p:nvGrpSpPr>
        <p:grpSpPr>
          <a:xfrm>
            <a:off x="1093398" y="2828518"/>
            <a:ext cx="16349422" cy="1993643"/>
            <a:chOff x="0" y="257175"/>
            <a:chExt cx="21799229" cy="2658190"/>
          </a:xfrm>
        </p:grpSpPr>
        <p:sp>
          <p:nvSpPr>
            <p:cNvPr id="573" name="Google Shape;573;p47"/>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000000"/>
                  </a:solidFill>
                  <a:latin typeface="League Spartan"/>
                  <a:ea typeface="League Spartan"/>
                  <a:cs typeface="League Spartan"/>
                  <a:sym typeface="League Spartan"/>
                </a:rPr>
                <a:t>Consumer Nudges</a:t>
              </a:r>
              <a:endParaRPr/>
            </a:p>
          </p:txBody>
        </p:sp>
        <p:sp>
          <p:nvSpPr>
            <p:cNvPr id="574" name="Google Shape;574;p47"/>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47"/>
          <p:cNvSpPr txBox="1"/>
          <p:nvPr/>
        </p:nvSpPr>
        <p:spPr>
          <a:xfrm>
            <a:off x="-1798816" y="10112962"/>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8"/>
          <p:cNvSpPr txBox="1"/>
          <p:nvPr/>
        </p:nvSpPr>
        <p:spPr>
          <a:xfrm>
            <a:off x="1692816" y="2065986"/>
            <a:ext cx="14066017" cy="5935953"/>
          </a:xfrm>
          <a:prstGeom prst="rect">
            <a:avLst/>
          </a:prstGeom>
          <a:noFill/>
          <a:ln>
            <a:noFill/>
          </a:ln>
        </p:spPr>
        <p:txBody>
          <a:bodyPr anchorCtr="0" anchor="t" bIns="0" lIns="0" spcFirstLastPara="1" rIns="0" wrap="square" tIns="0">
            <a:spAutoFit/>
          </a:bodyPr>
          <a:lstStyle/>
          <a:p>
            <a:pPr indent="0" lvl="0" marL="0" marR="0" rtl="0" algn="l">
              <a:lnSpc>
                <a:spcPct val="172021"/>
              </a:lnSpc>
              <a:spcBef>
                <a:spcPts val="0"/>
              </a:spcBef>
              <a:spcAft>
                <a:spcPts val="0"/>
              </a:spcAft>
              <a:buNone/>
            </a:pPr>
            <a:r>
              <a:rPr b="0" i="0" lang="en-US" sz="3399" u="none" cap="none" strike="noStrike">
                <a:solidFill>
                  <a:srgbClr val="000000"/>
                </a:solidFill>
                <a:latin typeface="Arial"/>
                <a:ea typeface="Arial"/>
                <a:cs typeface="Arial"/>
                <a:sym typeface="Arial"/>
              </a:rPr>
              <a:t>Governments may use consumer nudges to correct issues or problems in the market. These nudges tend to be rather inexpensive and impactful.</a:t>
            </a:r>
            <a:endParaRPr/>
          </a:p>
          <a:p>
            <a:pPr indent="0" lvl="0" marL="0" marR="0" rtl="0" algn="l">
              <a:lnSpc>
                <a:spcPct val="172021"/>
              </a:lnSpc>
              <a:spcBef>
                <a:spcPts val="0"/>
              </a:spcBef>
              <a:spcAft>
                <a:spcPts val="0"/>
              </a:spcAft>
              <a:buNone/>
            </a:pPr>
            <a:r>
              <a:t/>
            </a:r>
            <a:endParaRPr b="0" i="0" sz="3399" u="none" cap="none" strike="noStrike">
              <a:solidFill>
                <a:srgbClr val="000000"/>
              </a:solidFill>
              <a:latin typeface="Arial"/>
              <a:ea typeface="Arial"/>
              <a:cs typeface="Arial"/>
              <a:sym typeface="Arial"/>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Examples include:</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 Organ Donation on Drivers License (Opt-out scheme vs Opt-in scheme)</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 Bottle Deposit Schemes</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 Electric Car Charging Stations</a:t>
            </a:r>
            <a:endParaRPr/>
          </a:p>
          <a:p>
            <a:pPr indent="0" lvl="0" marL="0" marR="0" rtl="0" algn="l">
              <a:lnSpc>
                <a:spcPct val="172000"/>
              </a:lnSpc>
              <a:spcBef>
                <a:spcPts val="0"/>
              </a:spcBef>
              <a:spcAft>
                <a:spcPts val="0"/>
              </a:spcAft>
              <a:buNone/>
            </a:pPr>
            <a:r>
              <a:rPr b="0" i="0" lang="en-US" sz="2700" u="none" cap="none" strike="noStrike">
                <a:solidFill>
                  <a:srgbClr val="000000"/>
                </a:solidFill>
                <a:latin typeface="Arial"/>
                <a:ea typeface="Arial"/>
                <a:cs typeface="Arial"/>
                <a:sym typeface="Arial"/>
              </a:rPr>
              <a:t>- Car Emissions Fees</a:t>
            </a:r>
            <a:endParaRPr/>
          </a:p>
        </p:txBody>
      </p:sp>
      <p:pic>
        <p:nvPicPr>
          <p:cNvPr id="581" name="Google Shape;581;p48"/>
          <p:cNvPicPr preferRelativeResize="0"/>
          <p:nvPr/>
        </p:nvPicPr>
        <p:blipFill rotWithShape="1">
          <a:blip r:embed="rId3">
            <a:alphaModFix/>
          </a:blip>
          <a:srcRect b="0" l="0" r="0" t="0"/>
          <a:stretch/>
        </p:blipFill>
        <p:spPr>
          <a:xfrm flipH="1">
            <a:off x="12223949" y="5816751"/>
            <a:ext cx="5459104" cy="4114800"/>
          </a:xfrm>
          <a:prstGeom prst="rect">
            <a:avLst/>
          </a:prstGeom>
          <a:noFill/>
          <a:ln>
            <a:noFill/>
          </a:ln>
        </p:spPr>
      </p:pic>
      <p:grpSp>
        <p:nvGrpSpPr>
          <p:cNvPr id="582" name="Google Shape;582;p48"/>
          <p:cNvGrpSpPr/>
          <p:nvPr/>
        </p:nvGrpSpPr>
        <p:grpSpPr>
          <a:xfrm>
            <a:off x="604946" y="782417"/>
            <a:ext cx="17078107" cy="1376998"/>
            <a:chOff x="0" y="152400"/>
            <a:chExt cx="22770810" cy="1835998"/>
          </a:xfrm>
        </p:grpSpPr>
        <p:sp>
          <p:nvSpPr>
            <p:cNvPr id="583" name="Google Shape;583;p48"/>
            <p:cNvSpPr txBox="1"/>
            <p:nvPr/>
          </p:nvSpPr>
          <p:spPr>
            <a:xfrm>
              <a:off x="0" y="152400"/>
              <a:ext cx="22770810" cy="114782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Consumer Nudges</a:t>
              </a:r>
              <a:endParaRPr/>
            </a:p>
          </p:txBody>
        </p:sp>
        <p:sp>
          <p:nvSpPr>
            <p:cNvPr id="584" name="Google Shape;584;p48"/>
            <p:cNvSpPr txBox="1"/>
            <p:nvPr/>
          </p:nvSpPr>
          <p:spPr>
            <a:xfrm>
              <a:off x="0" y="1496948"/>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4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589" name="Shape 589"/>
        <p:cNvGrpSpPr/>
        <p:nvPr/>
      </p:nvGrpSpPr>
      <p:grpSpPr>
        <a:xfrm>
          <a:off x="0" y="0"/>
          <a:ext cx="0" cy="0"/>
          <a:chOff x="0" y="0"/>
          <a:chExt cx="0" cy="0"/>
        </a:xfrm>
      </p:grpSpPr>
      <p:pic>
        <p:nvPicPr>
          <p:cNvPr id="590" name="Google Shape;590;p49"/>
          <p:cNvPicPr preferRelativeResize="0"/>
          <p:nvPr/>
        </p:nvPicPr>
        <p:blipFill rotWithShape="1">
          <a:blip r:embed="rId3">
            <a:alphaModFix/>
          </a:blip>
          <a:srcRect b="0" l="0" r="0" t="0"/>
          <a:stretch/>
        </p:blipFill>
        <p:spPr>
          <a:xfrm>
            <a:off x="6868450" y="6311160"/>
            <a:ext cx="5477271" cy="4114800"/>
          </a:xfrm>
          <a:prstGeom prst="rect">
            <a:avLst/>
          </a:prstGeom>
          <a:noFill/>
          <a:ln>
            <a:noFill/>
          </a:ln>
        </p:spPr>
      </p:pic>
      <p:grpSp>
        <p:nvGrpSpPr>
          <p:cNvPr id="591" name="Google Shape;591;p49"/>
          <p:cNvGrpSpPr/>
          <p:nvPr/>
        </p:nvGrpSpPr>
        <p:grpSpPr>
          <a:xfrm>
            <a:off x="1028700" y="2835184"/>
            <a:ext cx="16349422" cy="1993643"/>
            <a:chOff x="0" y="257175"/>
            <a:chExt cx="21799229" cy="2658190"/>
          </a:xfrm>
        </p:grpSpPr>
        <p:sp>
          <p:nvSpPr>
            <p:cNvPr id="592" name="Google Shape;592;p49"/>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FFFFFF"/>
                  </a:solidFill>
                  <a:latin typeface="League Spartan"/>
                  <a:ea typeface="League Spartan"/>
                  <a:cs typeface="League Spartan"/>
                  <a:sym typeface="League Spartan"/>
                </a:rPr>
                <a:t>Practice Question</a:t>
              </a:r>
              <a:endParaRPr/>
            </a:p>
          </p:txBody>
        </p:sp>
        <p:sp>
          <p:nvSpPr>
            <p:cNvPr id="593" name="Google Shape;593;p49"/>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49"/>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5"/>
          <p:cNvPicPr preferRelativeResize="0"/>
          <p:nvPr/>
        </p:nvPicPr>
        <p:blipFill rotWithShape="1">
          <a:blip r:embed="rId3">
            <a:alphaModFix/>
          </a:blip>
          <a:srcRect b="0" l="0" r="0" t="0"/>
          <a:stretch/>
        </p:blipFill>
        <p:spPr>
          <a:xfrm>
            <a:off x="5031606" y="4063748"/>
            <a:ext cx="6766223" cy="6376545"/>
          </a:xfrm>
          <a:prstGeom prst="rect">
            <a:avLst/>
          </a:prstGeom>
          <a:noFill/>
          <a:ln>
            <a:noFill/>
          </a:ln>
        </p:spPr>
      </p:pic>
      <p:grpSp>
        <p:nvGrpSpPr>
          <p:cNvPr id="128" name="Google Shape;128;p5"/>
          <p:cNvGrpSpPr/>
          <p:nvPr/>
        </p:nvGrpSpPr>
        <p:grpSpPr>
          <a:xfrm>
            <a:off x="604946" y="782640"/>
            <a:ext cx="17078107" cy="1376551"/>
            <a:chOff x="0" y="152400"/>
            <a:chExt cx="22770810" cy="1835402"/>
          </a:xfrm>
        </p:grpSpPr>
        <p:sp>
          <p:nvSpPr>
            <p:cNvPr id="129" name="Google Shape;129;p5"/>
            <p:cNvSpPr txBox="1"/>
            <p:nvPr/>
          </p:nvSpPr>
          <p:spPr>
            <a:xfrm>
              <a:off x="0" y="152400"/>
              <a:ext cx="22770810"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Failure of Allocative Efficiency</a:t>
              </a:r>
              <a:endParaRPr/>
            </a:p>
          </p:txBody>
        </p:sp>
        <p:sp>
          <p:nvSpPr>
            <p:cNvPr id="130" name="Google Shape;130;p5"/>
            <p:cNvSpPr txBox="1"/>
            <p:nvPr/>
          </p:nvSpPr>
          <p:spPr>
            <a:xfrm>
              <a:off x="0" y="1496352"/>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5"/>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32" name="Google Shape;132;p5"/>
          <p:cNvSpPr txBox="1"/>
          <p:nvPr/>
        </p:nvSpPr>
        <p:spPr>
          <a:xfrm>
            <a:off x="1404148" y="2217960"/>
            <a:ext cx="15855152" cy="1379347"/>
          </a:xfrm>
          <a:prstGeom prst="rect">
            <a:avLst/>
          </a:prstGeom>
          <a:noFill/>
          <a:ln>
            <a:noFill/>
          </a:ln>
        </p:spPr>
        <p:txBody>
          <a:bodyPr anchorCtr="0" anchor="t" bIns="0" lIns="0" spcFirstLastPara="1" rIns="0" wrap="square" tIns="0">
            <a:spAutoFit/>
          </a:bodyPr>
          <a:lstStyle/>
          <a:p>
            <a:pPr indent="0" lvl="0" marL="0" marR="0" rtl="0" algn="ctr">
              <a:lnSpc>
                <a:spcPct val="172000"/>
              </a:lnSpc>
              <a:spcBef>
                <a:spcPts val="0"/>
              </a:spcBef>
              <a:spcAft>
                <a:spcPts val="0"/>
              </a:spcAft>
              <a:buNone/>
            </a:pPr>
            <a:r>
              <a:rPr b="0" i="0" lang="en-US" sz="3200" u="none" cap="none" strike="noStrike">
                <a:solidFill>
                  <a:srgbClr val="D12C23"/>
                </a:solidFill>
                <a:latin typeface="Arial"/>
                <a:ea typeface="Arial"/>
                <a:cs typeface="Arial"/>
                <a:sym typeface="Arial"/>
              </a:rPr>
              <a:t>Failure to reach allocative efficiency results in a welfare loss. </a:t>
            </a:r>
            <a:endParaRPr/>
          </a:p>
          <a:p>
            <a:pPr indent="0" lvl="0" marL="0" marR="0" rtl="0" algn="ctr">
              <a:lnSpc>
                <a:spcPct val="172000"/>
              </a:lnSpc>
              <a:spcBef>
                <a:spcPts val="0"/>
              </a:spcBef>
              <a:spcAft>
                <a:spcPts val="0"/>
              </a:spcAft>
              <a:buNone/>
            </a:pPr>
            <a:r>
              <a:rPr b="0" i="0" lang="en-US" sz="3200" u="none" cap="none" strike="noStrike">
                <a:solidFill>
                  <a:srgbClr val="D12C23"/>
                </a:solidFill>
                <a:latin typeface="Arial"/>
                <a:ea typeface="Arial"/>
                <a:cs typeface="Arial"/>
                <a:sym typeface="Arial"/>
              </a:rPr>
              <a:t>Not producing where Qs=Qd, meaning there is a surplus lost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598" name="Shape 598"/>
        <p:cNvGrpSpPr/>
        <p:nvPr/>
      </p:nvGrpSpPr>
      <p:grpSpPr>
        <a:xfrm>
          <a:off x="0" y="0"/>
          <a:ext cx="0" cy="0"/>
          <a:chOff x="0" y="0"/>
          <a:chExt cx="0" cy="0"/>
        </a:xfrm>
      </p:grpSpPr>
      <p:pic>
        <p:nvPicPr>
          <p:cNvPr id="599" name="Google Shape;599;p50"/>
          <p:cNvPicPr preferRelativeResize="0"/>
          <p:nvPr/>
        </p:nvPicPr>
        <p:blipFill rotWithShape="1">
          <a:blip r:embed="rId3">
            <a:alphaModFix/>
          </a:blip>
          <a:srcRect b="0" l="0" r="0" t="0"/>
          <a:stretch/>
        </p:blipFill>
        <p:spPr>
          <a:xfrm>
            <a:off x="8296560" y="7487881"/>
            <a:ext cx="1576059" cy="2699886"/>
          </a:xfrm>
          <a:prstGeom prst="rect">
            <a:avLst/>
          </a:prstGeom>
          <a:noFill/>
          <a:ln>
            <a:noFill/>
          </a:ln>
        </p:spPr>
      </p:pic>
      <p:pic>
        <p:nvPicPr>
          <p:cNvPr id="600" name="Google Shape;600;p50"/>
          <p:cNvPicPr preferRelativeResize="0"/>
          <p:nvPr/>
        </p:nvPicPr>
        <p:blipFill rotWithShape="1">
          <a:blip r:embed="rId4">
            <a:alphaModFix/>
          </a:blip>
          <a:srcRect b="0" l="0" r="0" t="0"/>
          <a:stretch/>
        </p:blipFill>
        <p:spPr>
          <a:xfrm>
            <a:off x="1403872" y="4072930"/>
            <a:ext cx="15361434" cy="2141140"/>
          </a:xfrm>
          <a:prstGeom prst="rect">
            <a:avLst/>
          </a:prstGeom>
          <a:noFill/>
          <a:ln>
            <a:noFill/>
          </a:ln>
        </p:spPr>
      </p:pic>
      <p:grpSp>
        <p:nvGrpSpPr>
          <p:cNvPr id="601" name="Google Shape;601;p50"/>
          <p:cNvGrpSpPr/>
          <p:nvPr/>
        </p:nvGrpSpPr>
        <p:grpSpPr>
          <a:xfrm>
            <a:off x="909878" y="724270"/>
            <a:ext cx="16349422" cy="1373724"/>
            <a:chOff x="0" y="152400"/>
            <a:chExt cx="21799229" cy="1831632"/>
          </a:xfrm>
        </p:grpSpPr>
        <p:sp>
          <p:nvSpPr>
            <p:cNvPr id="602" name="Google Shape;602;p50"/>
            <p:cNvSpPr txBox="1"/>
            <p:nvPr/>
          </p:nvSpPr>
          <p:spPr>
            <a:xfrm>
              <a:off x="0" y="152400"/>
              <a:ext cx="21799229"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FFFFFF"/>
                  </a:solidFill>
                  <a:latin typeface="League Spartan"/>
                  <a:ea typeface="League Spartan"/>
                  <a:cs typeface="League Spartan"/>
                  <a:sym typeface="League Spartan"/>
                </a:rPr>
                <a:t>Paper 1  </a:t>
              </a:r>
              <a:endParaRPr/>
            </a:p>
          </p:txBody>
        </p:sp>
        <p:sp>
          <p:nvSpPr>
            <p:cNvPr id="603" name="Google Shape;603;p50"/>
            <p:cNvSpPr txBox="1"/>
            <p:nvPr/>
          </p:nvSpPr>
          <p:spPr>
            <a:xfrm>
              <a:off x="0" y="14963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4" name="Google Shape;604;p50"/>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
        <p:nvSpPr>
          <p:cNvPr id="605" name="Google Shape;605;p50"/>
          <p:cNvSpPr txBox="1"/>
          <p:nvPr/>
        </p:nvSpPr>
        <p:spPr>
          <a:xfrm>
            <a:off x="1755882" y="2938733"/>
            <a:ext cx="13330492" cy="4813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FFFFFF"/>
                </a:solidFill>
                <a:latin typeface="League Spartan"/>
                <a:ea typeface="League Spartan"/>
                <a:cs typeface="League Spartan"/>
                <a:sym typeface="League Spartan"/>
              </a:rPr>
              <a:t>M19/3/ECONO/SP1/ENG/TZ2/XX</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609" name="Shape 609"/>
        <p:cNvGrpSpPr/>
        <p:nvPr/>
      </p:nvGrpSpPr>
      <p:grpSpPr>
        <a:xfrm>
          <a:off x="0" y="0"/>
          <a:ext cx="0" cy="0"/>
          <a:chOff x="0" y="0"/>
          <a:chExt cx="0" cy="0"/>
        </a:xfrm>
      </p:grpSpPr>
      <p:pic>
        <p:nvPicPr>
          <p:cNvPr id="610" name="Google Shape;610;p51"/>
          <p:cNvPicPr preferRelativeResize="0"/>
          <p:nvPr/>
        </p:nvPicPr>
        <p:blipFill rotWithShape="1">
          <a:blip r:embed="rId3">
            <a:alphaModFix/>
          </a:blip>
          <a:srcRect b="0" l="0" r="0" t="0"/>
          <a:stretch/>
        </p:blipFill>
        <p:spPr>
          <a:xfrm>
            <a:off x="958378" y="2837945"/>
            <a:ext cx="16371243" cy="4021007"/>
          </a:xfrm>
          <a:prstGeom prst="rect">
            <a:avLst/>
          </a:prstGeom>
          <a:noFill/>
          <a:ln>
            <a:noFill/>
          </a:ln>
        </p:spPr>
      </p:pic>
      <p:grpSp>
        <p:nvGrpSpPr>
          <p:cNvPr id="611" name="Google Shape;611;p51"/>
          <p:cNvGrpSpPr/>
          <p:nvPr/>
        </p:nvGrpSpPr>
        <p:grpSpPr>
          <a:xfrm>
            <a:off x="909878" y="724270"/>
            <a:ext cx="16349422" cy="1373724"/>
            <a:chOff x="0" y="152400"/>
            <a:chExt cx="21799229" cy="1831632"/>
          </a:xfrm>
        </p:grpSpPr>
        <p:sp>
          <p:nvSpPr>
            <p:cNvPr id="612" name="Google Shape;612;p51"/>
            <p:cNvSpPr txBox="1"/>
            <p:nvPr/>
          </p:nvSpPr>
          <p:spPr>
            <a:xfrm>
              <a:off x="0" y="152400"/>
              <a:ext cx="21799229"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FFFFFF"/>
                  </a:solidFill>
                  <a:latin typeface="League Spartan"/>
                  <a:ea typeface="League Spartan"/>
                  <a:cs typeface="League Spartan"/>
                  <a:sym typeface="League Spartan"/>
                </a:rPr>
                <a:t>Check Answers</a:t>
              </a:r>
              <a:endParaRPr/>
            </a:p>
          </p:txBody>
        </p:sp>
        <p:sp>
          <p:nvSpPr>
            <p:cNvPr id="613" name="Google Shape;613;p51"/>
            <p:cNvSpPr txBox="1"/>
            <p:nvPr/>
          </p:nvSpPr>
          <p:spPr>
            <a:xfrm>
              <a:off x="0" y="14963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4" name="Google Shape;614;p51"/>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618" name="Shape 618"/>
        <p:cNvGrpSpPr/>
        <p:nvPr/>
      </p:nvGrpSpPr>
      <p:grpSpPr>
        <a:xfrm>
          <a:off x="0" y="0"/>
          <a:ext cx="0" cy="0"/>
          <a:chOff x="0" y="0"/>
          <a:chExt cx="0" cy="0"/>
        </a:xfrm>
      </p:grpSpPr>
      <p:pic>
        <p:nvPicPr>
          <p:cNvPr id="619" name="Google Shape;619;p52"/>
          <p:cNvPicPr preferRelativeResize="0"/>
          <p:nvPr/>
        </p:nvPicPr>
        <p:blipFill rotWithShape="1">
          <a:blip r:embed="rId3">
            <a:alphaModFix/>
          </a:blip>
          <a:srcRect b="0" l="0" r="0" t="0"/>
          <a:stretch/>
        </p:blipFill>
        <p:spPr>
          <a:xfrm>
            <a:off x="1044132" y="2304967"/>
            <a:ext cx="16080915" cy="6604661"/>
          </a:xfrm>
          <a:prstGeom prst="rect">
            <a:avLst/>
          </a:prstGeom>
          <a:noFill/>
          <a:ln>
            <a:noFill/>
          </a:ln>
        </p:spPr>
      </p:pic>
      <p:grpSp>
        <p:nvGrpSpPr>
          <p:cNvPr id="620" name="Google Shape;620;p52"/>
          <p:cNvGrpSpPr/>
          <p:nvPr/>
        </p:nvGrpSpPr>
        <p:grpSpPr>
          <a:xfrm>
            <a:off x="909878" y="724270"/>
            <a:ext cx="16349422" cy="1373724"/>
            <a:chOff x="0" y="152400"/>
            <a:chExt cx="21799229" cy="1831632"/>
          </a:xfrm>
        </p:grpSpPr>
        <p:sp>
          <p:nvSpPr>
            <p:cNvPr id="621" name="Google Shape;621;p52"/>
            <p:cNvSpPr txBox="1"/>
            <p:nvPr/>
          </p:nvSpPr>
          <p:spPr>
            <a:xfrm>
              <a:off x="0" y="152400"/>
              <a:ext cx="21799229"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FFFFFF"/>
                  </a:solidFill>
                  <a:latin typeface="League Spartan"/>
                  <a:ea typeface="League Spartan"/>
                  <a:cs typeface="League Spartan"/>
                  <a:sym typeface="League Spartan"/>
                </a:rPr>
                <a:t>Check Answers</a:t>
              </a:r>
              <a:endParaRPr/>
            </a:p>
          </p:txBody>
        </p:sp>
        <p:sp>
          <p:nvSpPr>
            <p:cNvPr id="622" name="Google Shape;622;p52"/>
            <p:cNvSpPr txBox="1"/>
            <p:nvPr/>
          </p:nvSpPr>
          <p:spPr>
            <a:xfrm>
              <a:off x="0" y="14963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52"/>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A566"/>
        </a:solidFill>
      </p:bgPr>
    </p:bg>
    <p:spTree>
      <p:nvGrpSpPr>
        <p:cNvPr id="627" name="Shape 627"/>
        <p:cNvGrpSpPr/>
        <p:nvPr/>
      </p:nvGrpSpPr>
      <p:grpSpPr>
        <a:xfrm>
          <a:off x="0" y="0"/>
          <a:ext cx="0" cy="0"/>
          <a:chOff x="0" y="0"/>
          <a:chExt cx="0" cy="0"/>
        </a:xfrm>
      </p:grpSpPr>
      <p:pic>
        <p:nvPicPr>
          <p:cNvPr id="628" name="Google Shape;628;p53"/>
          <p:cNvPicPr preferRelativeResize="0"/>
          <p:nvPr/>
        </p:nvPicPr>
        <p:blipFill rotWithShape="1">
          <a:blip r:embed="rId3">
            <a:alphaModFix/>
          </a:blip>
          <a:srcRect b="0" l="0" r="0" t="0"/>
          <a:stretch/>
        </p:blipFill>
        <p:spPr>
          <a:xfrm>
            <a:off x="8240232" y="5481919"/>
            <a:ext cx="1807535" cy="2351265"/>
          </a:xfrm>
          <a:prstGeom prst="rect">
            <a:avLst/>
          </a:prstGeom>
          <a:noFill/>
          <a:ln>
            <a:noFill/>
          </a:ln>
        </p:spPr>
      </p:pic>
      <p:sp>
        <p:nvSpPr>
          <p:cNvPr id="629" name="Google Shape;629;p53"/>
          <p:cNvSpPr txBox="1"/>
          <p:nvPr/>
        </p:nvSpPr>
        <p:spPr>
          <a:xfrm>
            <a:off x="7323541" y="8335960"/>
            <a:ext cx="3640917" cy="1951040"/>
          </a:xfrm>
          <a:prstGeom prst="rect">
            <a:avLst/>
          </a:prstGeom>
          <a:noFill/>
          <a:ln>
            <a:noFill/>
          </a:ln>
        </p:spPr>
        <p:txBody>
          <a:bodyPr anchorCtr="0" anchor="t" bIns="0" lIns="0" spcFirstLastPara="1" rIns="0" wrap="square" tIns="0">
            <a:spAutoFit/>
          </a:bodyPr>
          <a:lstStyle/>
          <a:p>
            <a:pPr indent="0" lvl="0" marL="0" marR="0" rtl="0" algn="ctr">
              <a:lnSpc>
                <a:spcPct val="90004"/>
              </a:lnSpc>
              <a:spcBef>
                <a:spcPts val="0"/>
              </a:spcBef>
              <a:spcAft>
                <a:spcPts val="0"/>
              </a:spcAft>
              <a:buNone/>
            </a:pPr>
            <a:r>
              <a:rPr b="0" i="0" lang="en-US" sz="8204" u="none" cap="none" strike="noStrike">
                <a:solidFill>
                  <a:srgbClr val="FEE000"/>
                </a:solidFill>
                <a:latin typeface="Arial"/>
                <a:ea typeface="Arial"/>
                <a:cs typeface="Arial"/>
                <a:sym typeface="Arial"/>
              </a:rPr>
              <a:t>BANANAOMICS</a:t>
            </a:r>
            <a:endParaRPr/>
          </a:p>
        </p:txBody>
      </p:sp>
      <p:sp>
        <p:nvSpPr>
          <p:cNvPr id="630" name="Google Shape;630;p53"/>
          <p:cNvSpPr txBox="1"/>
          <p:nvPr/>
        </p:nvSpPr>
        <p:spPr>
          <a:xfrm>
            <a:off x="2459558" y="3405505"/>
            <a:ext cx="12890475" cy="231013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299" u="none" cap="none" strike="noStrike">
                <a:solidFill>
                  <a:srgbClr val="FFFFFF"/>
                </a:solidFill>
                <a:latin typeface="Arial"/>
                <a:ea typeface="Arial"/>
                <a:cs typeface="Arial"/>
                <a:sym typeface="Arial"/>
              </a:rPr>
              <a:t>Visit </a:t>
            </a:r>
            <a:r>
              <a:rPr b="0" i="0" lang="en-US" sz="4299" u="sng" cap="none" strike="noStrike">
                <a:solidFill>
                  <a:srgbClr val="F8CF26"/>
                </a:solidFill>
                <a:latin typeface="Arial"/>
                <a:ea typeface="Arial"/>
                <a:cs typeface="Arial"/>
                <a:sym typeface="Arial"/>
              </a:rPr>
              <a:t>bananaomics.com</a:t>
            </a:r>
            <a:r>
              <a:rPr b="0" i="0" lang="en-US" sz="4299" u="none" cap="none" strike="noStrike">
                <a:solidFill>
                  <a:srgbClr val="FFFFFF"/>
                </a:solidFill>
                <a:latin typeface="Arial"/>
                <a:ea typeface="Arial"/>
                <a:cs typeface="Arial"/>
                <a:sym typeface="Arial"/>
              </a:rPr>
              <a:t> to purchase package deals with discount prices!</a:t>
            </a:r>
            <a:endParaRPr/>
          </a:p>
          <a:p>
            <a:pPr indent="0" lvl="0" marL="0" marR="0" rtl="0" algn="l">
              <a:lnSpc>
                <a:spcPct val="140009"/>
              </a:lnSpc>
              <a:spcBef>
                <a:spcPts val="0"/>
              </a:spcBef>
              <a:spcAft>
                <a:spcPts val="0"/>
              </a:spcAft>
              <a:buNone/>
            </a:pPr>
            <a:r>
              <a:t/>
            </a:r>
            <a:endParaRPr b="0" i="0" sz="4299" u="none" cap="none" strike="noStrike">
              <a:solidFill>
                <a:srgbClr val="FFFFFF"/>
              </a:solidFill>
              <a:latin typeface="Arial"/>
              <a:ea typeface="Arial"/>
              <a:cs typeface="Arial"/>
              <a:sym typeface="Arial"/>
            </a:endParaRPr>
          </a:p>
        </p:txBody>
      </p:sp>
      <p:sp>
        <p:nvSpPr>
          <p:cNvPr id="631" name="Google Shape;631;p53"/>
          <p:cNvSpPr txBox="1"/>
          <p:nvPr/>
        </p:nvSpPr>
        <p:spPr>
          <a:xfrm>
            <a:off x="893808" y="1238250"/>
            <a:ext cx="16365492" cy="1127125"/>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8799" u="none" cap="none" strike="noStrike">
                <a:solidFill>
                  <a:srgbClr val="FFFFFF"/>
                </a:solidFill>
                <a:latin typeface="League Spartan"/>
                <a:ea typeface="League Spartan"/>
                <a:cs typeface="League Spartan"/>
                <a:sym typeface="League Spartan"/>
              </a:rPr>
              <a:t>Enjoying The Content?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6"/>
          <p:cNvPicPr preferRelativeResize="0"/>
          <p:nvPr/>
        </p:nvPicPr>
        <p:blipFill rotWithShape="1">
          <a:blip r:embed="rId3">
            <a:alphaModFix/>
          </a:blip>
          <a:srcRect b="0" l="0" r="0" t="0"/>
          <a:stretch/>
        </p:blipFill>
        <p:spPr>
          <a:xfrm>
            <a:off x="7205213" y="5386641"/>
            <a:ext cx="4114800" cy="4114800"/>
          </a:xfrm>
          <a:prstGeom prst="rect">
            <a:avLst/>
          </a:prstGeom>
          <a:noFill/>
          <a:ln>
            <a:noFill/>
          </a:ln>
        </p:spPr>
      </p:pic>
      <p:grpSp>
        <p:nvGrpSpPr>
          <p:cNvPr id="138" name="Google Shape;138;p6"/>
          <p:cNvGrpSpPr/>
          <p:nvPr/>
        </p:nvGrpSpPr>
        <p:grpSpPr>
          <a:xfrm>
            <a:off x="723560" y="1326644"/>
            <a:ext cx="17078107" cy="2919601"/>
            <a:chOff x="0" y="152400"/>
            <a:chExt cx="22770810" cy="3892802"/>
          </a:xfrm>
        </p:grpSpPr>
        <p:sp>
          <p:nvSpPr>
            <p:cNvPr id="139" name="Google Shape;139;p6"/>
            <p:cNvSpPr txBox="1"/>
            <p:nvPr/>
          </p:nvSpPr>
          <p:spPr>
            <a:xfrm>
              <a:off x="0" y="152400"/>
              <a:ext cx="22770810" cy="32046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Why would governments ever need to intervene in markets?</a:t>
              </a:r>
              <a:endParaRPr/>
            </a:p>
            <a:p>
              <a:pPr indent="0" lvl="0" marL="0" marR="0" rtl="0" algn="ctr">
                <a:lnSpc>
                  <a:spcPct val="94999"/>
                </a:lnSpc>
                <a:spcBef>
                  <a:spcPts val="0"/>
                </a:spcBef>
                <a:spcAft>
                  <a:spcPts val="0"/>
                </a:spcAft>
                <a:buNone/>
              </a:pPr>
              <a:r>
                <a:t/>
              </a:r>
              <a:endParaRPr b="0" i="0" sz="6399" u="none" cap="none" strike="noStrike">
                <a:solidFill>
                  <a:srgbClr val="000000"/>
                </a:solidFill>
                <a:latin typeface="League Spartan"/>
                <a:ea typeface="League Spartan"/>
                <a:cs typeface="League Spartan"/>
                <a:sym typeface="League Spartan"/>
              </a:endParaRPr>
            </a:p>
          </p:txBody>
        </p:sp>
        <p:sp>
          <p:nvSpPr>
            <p:cNvPr id="140" name="Google Shape;140;p6"/>
            <p:cNvSpPr txBox="1"/>
            <p:nvPr/>
          </p:nvSpPr>
          <p:spPr>
            <a:xfrm>
              <a:off x="0" y="3553752"/>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grpSp>
        <p:nvGrpSpPr>
          <p:cNvPr id="142" name="Google Shape;142;p6"/>
          <p:cNvGrpSpPr/>
          <p:nvPr/>
        </p:nvGrpSpPr>
        <p:grpSpPr>
          <a:xfrm>
            <a:off x="3031126" y="4881449"/>
            <a:ext cx="12225749" cy="1081822"/>
            <a:chOff x="0" y="95250"/>
            <a:chExt cx="16300998" cy="1442430"/>
          </a:xfrm>
        </p:grpSpPr>
        <p:sp>
          <p:nvSpPr>
            <p:cNvPr id="143" name="Google Shape;143;p6"/>
            <p:cNvSpPr txBox="1"/>
            <p:nvPr/>
          </p:nvSpPr>
          <p:spPr>
            <a:xfrm>
              <a:off x="0" y="95250"/>
              <a:ext cx="16300998" cy="758031"/>
            </a:xfrm>
            <a:prstGeom prst="rect">
              <a:avLst/>
            </a:prstGeom>
            <a:noFill/>
            <a:ln>
              <a:noFill/>
            </a:ln>
          </p:spPr>
          <p:txBody>
            <a:bodyPr anchorCtr="0" anchor="t" bIns="0" lIns="0" spcFirstLastPara="1" rIns="0" wrap="square" tIns="0">
              <a:spAutoFit/>
            </a:bodyPr>
            <a:lstStyle/>
            <a:p>
              <a:pPr indent="0" lvl="0" marL="0" marR="0" rtl="0" algn="ctr">
                <a:lnSpc>
                  <a:spcPct val="22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4" name="Google Shape;144;p6"/>
            <p:cNvSpPr txBox="1"/>
            <p:nvPr/>
          </p:nvSpPr>
          <p:spPr>
            <a:xfrm>
              <a:off x="0" y="1050000"/>
              <a:ext cx="16300998"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pSp>
        <p:nvGrpSpPr>
          <p:cNvPr id="149" name="Google Shape;149;p7"/>
          <p:cNvGrpSpPr/>
          <p:nvPr/>
        </p:nvGrpSpPr>
        <p:grpSpPr>
          <a:xfrm>
            <a:off x="723560" y="1925131"/>
            <a:ext cx="17078107" cy="1722627"/>
            <a:chOff x="0" y="152400"/>
            <a:chExt cx="22770810" cy="2296836"/>
          </a:xfrm>
        </p:grpSpPr>
        <p:sp>
          <p:nvSpPr>
            <p:cNvPr id="150" name="Google Shape;150;p7"/>
            <p:cNvSpPr txBox="1"/>
            <p:nvPr/>
          </p:nvSpPr>
          <p:spPr>
            <a:xfrm>
              <a:off x="0" y="152400"/>
              <a:ext cx="22770810" cy="1608667"/>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000000"/>
                  </a:solidFill>
                  <a:latin typeface="League Spartan"/>
                  <a:ea typeface="League Spartan"/>
                  <a:cs typeface="League Spartan"/>
                  <a:sym typeface="League Spartan"/>
                </a:rPr>
                <a:t>Possible Reasons for Intervention</a:t>
              </a:r>
              <a:endParaRPr/>
            </a:p>
            <a:p>
              <a:pPr indent="0" lvl="0" marL="0" marR="0" rtl="0" algn="ctr">
                <a:lnSpc>
                  <a:spcPct val="35614"/>
                </a:lnSpc>
                <a:spcBef>
                  <a:spcPts val="0"/>
                </a:spcBef>
                <a:spcAft>
                  <a:spcPts val="0"/>
                </a:spcAft>
                <a:buNone/>
              </a:pPr>
              <a:r>
                <a:t/>
              </a:r>
              <a:endParaRPr b="0" i="0" sz="6399" u="none" cap="none" strike="noStrike">
                <a:solidFill>
                  <a:srgbClr val="000000"/>
                </a:solidFill>
                <a:latin typeface="League Spartan"/>
                <a:ea typeface="League Spartan"/>
                <a:cs typeface="League Spartan"/>
                <a:sym typeface="League Spartan"/>
              </a:endParaRPr>
            </a:p>
            <a:p>
              <a:pPr indent="0" lvl="0" marL="0" marR="0" rtl="0" algn="ctr">
                <a:lnSpc>
                  <a:spcPct val="17799"/>
                </a:lnSpc>
                <a:spcBef>
                  <a:spcPts val="0"/>
                </a:spcBef>
                <a:spcAft>
                  <a:spcPts val="0"/>
                </a:spcAft>
                <a:buNone/>
              </a:pPr>
              <a:r>
                <a:t/>
              </a:r>
              <a:endParaRPr b="0" i="0" sz="6399" u="none" cap="none" strike="noStrike">
                <a:solidFill>
                  <a:srgbClr val="000000"/>
                </a:solidFill>
                <a:latin typeface="League Spartan"/>
                <a:ea typeface="League Spartan"/>
                <a:cs typeface="League Spartan"/>
                <a:sym typeface="League Spartan"/>
              </a:endParaRPr>
            </a:p>
          </p:txBody>
        </p:sp>
        <p:sp>
          <p:nvSpPr>
            <p:cNvPr id="151" name="Google Shape;151;p7"/>
            <p:cNvSpPr txBox="1"/>
            <p:nvPr/>
          </p:nvSpPr>
          <p:spPr>
            <a:xfrm>
              <a:off x="0" y="1957786"/>
              <a:ext cx="22770810" cy="49145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2" name="Google Shape;152;p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grpSp>
        <p:nvGrpSpPr>
          <p:cNvPr id="153" name="Google Shape;153;p7"/>
          <p:cNvGrpSpPr/>
          <p:nvPr/>
        </p:nvGrpSpPr>
        <p:grpSpPr>
          <a:xfrm>
            <a:off x="1028700" y="3638013"/>
            <a:ext cx="12225749" cy="5898099"/>
            <a:chOff x="0" y="-152400"/>
            <a:chExt cx="16300998" cy="7864132"/>
          </a:xfrm>
        </p:grpSpPr>
        <p:sp>
          <p:nvSpPr>
            <p:cNvPr id="154" name="Google Shape;154;p7"/>
            <p:cNvSpPr txBox="1"/>
            <p:nvPr/>
          </p:nvSpPr>
          <p:spPr>
            <a:xfrm>
              <a:off x="0" y="-152400"/>
              <a:ext cx="16300998" cy="7179733"/>
            </a:xfrm>
            <a:prstGeom prst="rect">
              <a:avLst/>
            </a:prstGeom>
            <a:noFill/>
            <a:ln>
              <a:noFill/>
            </a:ln>
          </p:spPr>
          <p:txBody>
            <a:bodyPr anchorCtr="0" anchor="t" bIns="0" lIns="0" spcFirstLastPara="1" rIns="0" wrap="square" tIns="0">
              <a:spAutoFit/>
            </a:bodyPr>
            <a:lstStyle/>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earn government revenue</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support firms</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support households on low incomes</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influence the level of production</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influence the level of consumption</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correct market failure</a:t>
              </a:r>
              <a:endParaRPr/>
            </a:p>
            <a:p>
              <a:pPr indent="-345439" lvl="1" marL="690881" marR="0" rtl="0" algn="l">
                <a:lnSpc>
                  <a:spcPct val="170000"/>
                </a:lnSpc>
                <a:spcBef>
                  <a:spcPts val="0"/>
                </a:spcBef>
                <a:spcAft>
                  <a:spcPts val="0"/>
                </a:spcAft>
                <a:buClr>
                  <a:srgbClr val="000000"/>
                </a:buClr>
                <a:buSzPts val="3200"/>
                <a:buFont typeface="Arial"/>
                <a:buChar char="•"/>
              </a:pPr>
              <a:r>
                <a:rPr b="1" i="0" lang="en-US" sz="3200" u="none" cap="none" strike="noStrike">
                  <a:solidFill>
                    <a:srgbClr val="000000"/>
                  </a:solidFill>
                  <a:latin typeface="League Spartan"/>
                  <a:ea typeface="League Spartan"/>
                  <a:cs typeface="League Spartan"/>
                  <a:sym typeface="League Spartan"/>
                </a:rPr>
                <a:t>To promote equity</a:t>
              </a:r>
              <a:endParaRPr/>
            </a:p>
            <a:p>
              <a:pPr indent="0" lvl="0" marL="0" marR="0" rtl="0" algn="l">
                <a:lnSpc>
                  <a:spcPct val="124687"/>
                </a:lnSpc>
                <a:spcBef>
                  <a:spcPts val="0"/>
                </a:spcBef>
                <a:spcAft>
                  <a:spcPts val="0"/>
                </a:spcAft>
                <a:buNone/>
              </a:pPr>
              <a:r>
                <a:t/>
              </a:r>
              <a:endParaRPr b="1" i="0" sz="3200" u="none" cap="none" strike="noStrike">
                <a:solidFill>
                  <a:srgbClr val="000000"/>
                </a:solidFill>
                <a:latin typeface="League Spartan"/>
                <a:ea typeface="League Spartan"/>
                <a:cs typeface="League Spartan"/>
                <a:sym typeface="League Spartan"/>
              </a:endParaRPr>
            </a:p>
          </p:txBody>
        </p:sp>
        <p:sp>
          <p:nvSpPr>
            <p:cNvPr id="155" name="Google Shape;155;p7"/>
            <p:cNvSpPr txBox="1"/>
            <p:nvPr/>
          </p:nvSpPr>
          <p:spPr>
            <a:xfrm>
              <a:off x="0" y="7224052"/>
              <a:ext cx="16300998"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6" name="Google Shape;156;p7"/>
          <p:cNvPicPr preferRelativeResize="0"/>
          <p:nvPr/>
        </p:nvPicPr>
        <p:blipFill rotWithShape="1">
          <a:blip r:embed="rId3">
            <a:alphaModFix/>
          </a:blip>
          <a:srcRect b="0" l="0" r="0" t="0"/>
          <a:stretch/>
        </p:blipFill>
        <p:spPr>
          <a:xfrm>
            <a:off x="13144500" y="3647758"/>
            <a:ext cx="4114800" cy="4114800"/>
          </a:xfrm>
          <a:prstGeom prst="rect">
            <a:avLst/>
          </a:prstGeom>
          <a:noFill/>
          <a:ln>
            <a:noFill/>
          </a:ln>
        </p:spPr>
      </p:pic>
      <p:pic>
        <p:nvPicPr>
          <p:cNvPr id="157" name="Google Shape;157;p7"/>
          <p:cNvPicPr preferRelativeResize="0"/>
          <p:nvPr/>
        </p:nvPicPr>
        <p:blipFill rotWithShape="1">
          <a:blip r:embed="rId4">
            <a:alphaModFix/>
          </a:blip>
          <a:srcRect b="0" l="0" r="0" t="0"/>
          <a:stretch/>
        </p:blipFill>
        <p:spPr>
          <a:xfrm>
            <a:off x="13926120" y="8139316"/>
            <a:ext cx="2742771" cy="27278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61" name="Shape 161"/>
        <p:cNvGrpSpPr/>
        <p:nvPr/>
      </p:nvGrpSpPr>
      <p:grpSpPr>
        <a:xfrm>
          <a:off x="0" y="0"/>
          <a:ext cx="0" cy="0"/>
          <a:chOff x="0" y="0"/>
          <a:chExt cx="0" cy="0"/>
        </a:xfrm>
      </p:grpSpPr>
      <p:sp>
        <p:nvSpPr>
          <p:cNvPr id="162" name="Google Shape;162;p8"/>
          <p:cNvSpPr txBox="1"/>
          <p:nvPr/>
        </p:nvSpPr>
        <p:spPr>
          <a:xfrm>
            <a:off x="387634" y="2517650"/>
            <a:ext cx="14084362" cy="7242929"/>
          </a:xfrm>
          <a:prstGeom prst="rect">
            <a:avLst/>
          </a:prstGeom>
          <a:noFill/>
          <a:ln>
            <a:noFill/>
          </a:ln>
        </p:spPr>
        <p:txBody>
          <a:bodyPr anchorCtr="0" anchor="t" bIns="0" lIns="0" spcFirstLastPara="1" rIns="0" wrap="square" tIns="0">
            <a:spAutoFit/>
          </a:bodyPr>
          <a:lstStyle/>
          <a:p>
            <a:pPr indent="0" lvl="0" marL="0" marR="0" rtl="0" algn="l">
              <a:lnSpc>
                <a:spcPct val="139968"/>
              </a:lnSpc>
              <a:spcBef>
                <a:spcPts val="0"/>
              </a:spcBef>
              <a:spcAft>
                <a:spcPts val="0"/>
              </a:spcAft>
              <a:buNone/>
            </a:pPr>
            <a:r>
              <a:rPr b="0" i="0" lang="en-US" sz="3150" u="none" cap="none" strike="noStrike">
                <a:solidFill>
                  <a:srgbClr val="32A566"/>
                </a:solidFill>
                <a:latin typeface="Arial"/>
                <a:ea typeface="Arial"/>
                <a:cs typeface="Arial"/>
                <a:sym typeface="Arial"/>
              </a:rPr>
              <a:t>Taxes</a:t>
            </a:r>
            <a:r>
              <a:rPr b="0" i="0" lang="en-US" sz="3150" u="none" cap="none" strike="noStrike">
                <a:solidFill>
                  <a:srgbClr val="000000"/>
                </a:solidFill>
                <a:latin typeface="Arial"/>
                <a:ea typeface="Arial"/>
                <a:cs typeface="Arial"/>
                <a:sym typeface="Arial"/>
              </a:rPr>
              <a:t> </a:t>
            </a:r>
            <a:endParaRPr/>
          </a:p>
          <a:p>
            <a:pPr indent="0" lvl="0" marL="0" marR="0" rtl="0" algn="l">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The government taxes many things DIRECTLY and INDIRECTLY such as income, VAT, etc. </a:t>
            </a:r>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a:p>
            <a:pPr indent="0" lvl="0" marL="0" marR="0" rtl="0" algn="l">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Indirect Tax - a tax not aimed directly at an individual. (VAT, Sales Tax)</a:t>
            </a:r>
            <a:endParaRPr/>
          </a:p>
          <a:p>
            <a:pPr indent="0" lvl="0" marL="0" marR="0" rtl="0" algn="l">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Direct Tax - a tax aimed directly at an individual. (Income)</a:t>
            </a:r>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a:p>
            <a:pPr indent="0" lvl="0" marL="0" marR="0" rtl="0" algn="l">
              <a:lnSpc>
                <a:spcPct val="139968"/>
              </a:lnSpc>
              <a:spcBef>
                <a:spcPts val="0"/>
              </a:spcBef>
              <a:spcAft>
                <a:spcPts val="0"/>
              </a:spcAft>
              <a:buNone/>
            </a:pPr>
            <a:r>
              <a:rPr b="0" i="0" lang="en-US" sz="3150" u="none" cap="none" strike="noStrike">
                <a:solidFill>
                  <a:srgbClr val="D12C23"/>
                </a:solidFill>
                <a:latin typeface="Arial"/>
                <a:ea typeface="Arial"/>
                <a:cs typeface="Arial"/>
                <a:sym typeface="Arial"/>
              </a:rPr>
              <a:t>Why Tax? </a:t>
            </a:r>
            <a:r>
              <a:rPr b="0" i="0" lang="en-US" sz="3150" u="none" cap="none" strike="noStrike">
                <a:solidFill>
                  <a:srgbClr val="000000"/>
                </a:solidFill>
                <a:latin typeface="Arial"/>
                <a:ea typeface="Arial"/>
                <a:cs typeface="Arial"/>
                <a:sym typeface="Arial"/>
              </a:rPr>
              <a:t>To fund government projects and budgets.</a:t>
            </a:r>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a:p>
            <a:pPr indent="0" lvl="0" marL="0" marR="0" rtl="0" algn="l">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a:p>
            <a:pPr indent="0" lvl="0" marL="0" marR="0" rtl="0" algn="l">
              <a:lnSpc>
                <a:spcPct val="124412"/>
              </a:lnSpc>
              <a:spcBef>
                <a:spcPts val="0"/>
              </a:spcBef>
              <a:spcAft>
                <a:spcPts val="0"/>
              </a:spcAft>
              <a:buNone/>
            </a:pPr>
            <a:r>
              <a:t/>
            </a:r>
            <a:endParaRPr b="0" i="0" sz="3150" u="none" cap="none" strike="noStrike">
              <a:solidFill>
                <a:srgbClr val="000000"/>
              </a:solidFill>
              <a:latin typeface="Arial"/>
              <a:ea typeface="Arial"/>
              <a:cs typeface="Arial"/>
              <a:sym typeface="Arial"/>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p:txBody>
      </p:sp>
      <p:pic>
        <p:nvPicPr>
          <p:cNvPr id="163" name="Google Shape;163;p8"/>
          <p:cNvPicPr preferRelativeResize="0"/>
          <p:nvPr/>
        </p:nvPicPr>
        <p:blipFill rotWithShape="1">
          <a:blip r:embed="rId3">
            <a:alphaModFix/>
          </a:blip>
          <a:srcRect b="0" l="0" r="0" t="0"/>
          <a:stretch/>
        </p:blipFill>
        <p:spPr>
          <a:xfrm rot="10800000">
            <a:off x="13907459" y="4070534"/>
            <a:ext cx="3807585" cy="6216466"/>
          </a:xfrm>
          <a:prstGeom prst="rect">
            <a:avLst/>
          </a:prstGeom>
          <a:noFill/>
          <a:ln>
            <a:noFill/>
          </a:ln>
        </p:spPr>
      </p:pic>
      <p:grpSp>
        <p:nvGrpSpPr>
          <p:cNvPr id="164" name="Google Shape;164;p8"/>
          <p:cNvGrpSpPr/>
          <p:nvPr/>
        </p:nvGrpSpPr>
        <p:grpSpPr>
          <a:xfrm>
            <a:off x="1028700" y="715301"/>
            <a:ext cx="16349422" cy="1799174"/>
            <a:chOff x="0" y="228600"/>
            <a:chExt cx="21799229" cy="2398899"/>
          </a:xfrm>
        </p:grpSpPr>
        <p:sp>
          <p:nvSpPr>
            <p:cNvPr id="165" name="Google Shape;165;p8"/>
            <p:cNvSpPr txBox="1"/>
            <p:nvPr/>
          </p:nvSpPr>
          <p:spPr>
            <a:xfrm>
              <a:off x="0" y="228600"/>
              <a:ext cx="21799229" cy="1714500"/>
            </a:xfrm>
            <a:prstGeom prst="rect">
              <a:avLst/>
            </a:prstGeom>
            <a:noFill/>
            <a:ln>
              <a:noFill/>
            </a:ln>
          </p:spPr>
          <p:txBody>
            <a:bodyPr anchorCtr="0" anchor="t" bIns="0" lIns="0" spcFirstLastPara="1" rIns="0" wrap="square" tIns="0">
              <a:spAutoFit/>
            </a:bodyPr>
            <a:lstStyle/>
            <a:p>
              <a:pPr indent="-1036319" lvl="1" marL="2072640" marR="0" rtl="0" algn="ctr">
                <a:lnSpc>
                  <a:spcPct val="94989"/>
                </a:lnSpc>
                <a:spcBef>
                  <a:spcPts val="0"/>
                </a:spcBef>
                <a:spcAft>
                  <a:spcPts val="0"/>
                </a:spcAft>
                <a:buClr>
                  <a:srgbClr val="000000"/>
                </a:buClr>
                <a:buSzPts val="9600"/>
                <a:buFont typeface="Arial"/>
                <a:buChar char="•"/>
              </a:pPr>
              <a:r>
                <a:rPr b="0" i="0" lang="en-US" sz="9600" u="none" cap="none" strike="noStrike">
                  <a:solidFill>
                    <a:srgbClr val="000000"/>
                  </a:solidFill>
                  <a:latin typeface="League Spartan"/>
                  <a:ea typeface="League Spartan"/>
                  <a:cs typeface="League Spartan"/>
                  <a:sym typeface="League Spartan"/>
                </a:rPr>
                <a:t>Government Revenue</a:t>
              </a:r>
              <a:endParaRPr/>
            </a:p>
          </p:txBody>
        </p:sp>
        <p:sp>
          <p:nvSpPr>
            <p:cNvPr id="166" name="Google Shape;166;p8"/>
            <p:cNvSpPr txBox="1"/>
            <p:nvPr/>
          </p:nvSpPr>
          <p:spPr>
            <a:xfrm>
              <a:off x="0" y="21398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71" name="Shape 171"/>
        <p:cNvGrpSpPr/>
        <p:nvPr/>
      </p:nvGrpSpPr>
      <p:grpSpPr>
        <a:xfrm>
          <a:off x="0" y="0"/>
          <a:ext cx="0" cy="0"/>
          <a:chOff x="0" y="0"/>
          <a:chExt cx="0" cy="0"/>
        </a:xfrm>
      </p:grpSpPr>
      <p:pic>
        <p:nvPicPr>
          <p:cNvPr id="172" name="Google Shape;172;p9"/>
          <p:cNvPicPr preferRelativeResize="0"/>
          <p:nvPr/>
        </p:nvPicPr>
        <p:blipFill rotWithShape="1">
          <a:blip r:embed="rId3">
            <a:alphaModFix/>
          </a:blip>
          <a:srcRect b="0" l="0" r="0" t="0"/>
          <a:stretch/>
        </p:blipFill>
        <p:spPr>
          <a:xfrm>
            <a:off x="13713365" y="5249664"/>
            <a:ext cx="5784500" cy="5037336"/>
          </a:xfrm>
          <a:prstGeom prst="rect">
            <a:avLst/>
          </a:prstGeom>
          <a:noFill/>
          <a:ln>
            <a:noFill/>
          </a:ln>
        </p:spPr>
      </p:pic>
      <p:sp>
        <p:nvSpPr>
          <p:cNvPr id="173" name="Google Shape;173;p9"/>
          <p:cNvSpPr txBox="1"/>
          <p:nvPr/>
        </p:nvSpPr>
        <p:spPr>
          <a:xfrm>
            <a:off x="2150134" y="4070404"/>
            <a:ext cx="13331646" cy="49396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32A566"/>
                </a:solidFill>
                <a:latin typeface="Arial"/>
                <a:ea typeface="Arial"/>
                <a:cs typeface="Arial"/>
                <a:sym typeface="Arial"/>
              </a:rPr>
              <a:t>Governments like to use methods of intervention to support firms in particular industries. This can be for economic reasons, but also for political and strategic reasons.</a:t>
            </a:r>
            <a:endParaRPr/>
          </a:p>
          <a:p>
            <a:pPr indent="0" lvl="0" marL="0" marR="0" rtl="0" algn="l">
              <a:lnSpc>
                <a:spcPct val="139968"/>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l">
              <a:lnSpc>
                <a:spcPct val="139968"/>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l">
              <a:lnSpc>
                <a:spcPct val="139968"/>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l">
              <a:lnSpc>
                <a:spcPct val="124412"/>
              </a:lnSpc>
              <a:spcBef>
                <a:spcPts val="0"/>
              </a:spcBef>
              <a:spcAft>
                <a:spcPts val="0"/>
              </a:spcAft>
              <a:buNone/>
            </a:pPr>
            <a:r>
              <a:t/>
            </a:r>
            <a:endParaRPr b="0" i="0" sz="3150" u="none" cap="none" strike="noStrike">
              <a:solidFill>
                <a:srgbClr val="32A566"/>
              </a:solidFill>
              <a:latin typeface="Arial"/>
              <a:ea typeface="Arial"/>
              <a:cs typeface="Arial"/>
              <a:sym typeface="Arial"/>
            </a:endParaRPr>
          </a:p>
          <a:p>
            <a:pPr indent="0" lvl="0" marL="0" marR="0" rtl="0" algn="ctr">
              <a:lnSpc>
                <a:spcPct val="139968"/>
              </a:lnSpc>
              <a:spcBef>
                <a:spcPts val="0"/>
              </a:spcBef>
              <a:spcAft>
                <a:spcPts val="0"/>
              </a:spcAft>
              <a:buNone/>
            </a:pPr>
            <a:r>
              <a:rPr b="0" i="0" lang="en-US" sz="3150" u="none" cap="none" strike="noStrike">
                <a:solidFill>
                  <a:srgbClr val="000000"/>
                </a:solidFill>
                <a:latin typeface="Arial"/>
                <a:ea typeface="Arial"/>
                <a:cs typeface="Arial"/>
                <a:sym typeface="Arial"/>
              </a:rPr>
              <a:t>  </a:t>
            </a:r>
            <a:endParaRPr/>
          </a:p>
          <a:p>
            <a:pPr indent="0" lvl="0" marL="0" marR="0" rtl="0" algn="ctr">
              <a:lnSpc>
                <a:spcPct val="139968"/>
              </a:lnSpc>
              <a:spcBef>
                <a:spcPts val="0"/>
              </a:spcBef>
              <a:spcAft>
                <a:spcPts val="0"/>
              </a:spcAft>
              <a:buNone/>
            </a:pPr>
            <a:r>
              <a:t/>
            </a:r>
            <a:endParaRPr b="0" i="0" sz="3150" u="none" cap="none" strike="noStrike">
              <a:solidFill>
                <a:srgbClr val="000000"/>
              </a:solidFill>
              <a:latin typeface="Arial"/>
              <a:ea typeface="Arial"/>
              <a:cs typeface="Arial"/>
              <a:sym typeface="Arial"/>
            </a:endParaRPr>
          </a:p>
        </p:txBody>
      </p:sp>
      <p:grpSp>
        <p:nvGrpSpPr>
          <p:cNvPr id="174" name="Google Shape;174;p9"/>
          <p:cNvGrpSpPr/>
          <p:nvPr/>
        </p:nvGrpSpPr>
        <p:grpSpPr>
          <a:xfrm>
            <a:off x="1028700" y="715301"/>
            <a:ext cx="16349422" cy="1799174"/>
            <a:chOff x="0" y="228600"/>
            <a:chExt cx="21799229" cy="2398899"/>
          </a:xfrm>
        </p:grpSpPr>
        <p:sp>
          <p:nvSpPr>
            <p:cNvPr id="175" name="Google Shape;175;p9"/>
            <p:cNvSpPr txBox="1"/>
            <p:nvPr/>
          </p:nvSpPr>
          <p:spPr>
            <a:xfrm>
              <a:off x="0" y="228600"/>
              <a:ext cx="21799229" cy="1714500"/>
            </a:xfrm>
            <a:prstGeom prst="rect">
              <a:avLst/>
            </a:prstGeom>
            <a:noFill/>
            <a:ln>
              <a:noFill/>
            </a:ln>
          </p:spPr>
          <p:txBody>
            <a:bodyPr anchorCtr="0" anchor="t" bIns="0" lIns="0" spcFirstLastPara="1" rIns="0" wrap="square" tIns="0">
              <a:spAutoFit/>
            </a:bodyPr>
            <a:lstStyle/>
            <a:p>
              <a:pPr indent="0" lvl="0" marL="0" marR="0" rtl="0" algn="ctr">
                <a:lnSpc>
                  <a:spcPct val="94989"/>
                </a:lnSpc>
                <a:spcBef>
                  <a:spcPts val="0"/>
                </a:spcBef>
                <a:spcAft>
                  <a:spcPts val="0"/>
                </a:spcAft>
                <a:buNone/>
              </a:pPr>
              <a:r>
                <a:rPr b="0" i="0" lang="en-US" sz="9600" u="none" cap="none" strike="noStrike">
                  <a:solidFill>
                    <a:srgbClr val="000000"/>
                  </a:solidFill>
                  <a:latin typeface="League Spartan"/>
                  <a:ea typeface="League Spartan"/>
                  <a:cs typeface="League Spartan"/>
                  <a:sym typeface="League Spartan"/>
                </a:rPr>
                <a:t>2. Supporting Firms </a:t>
              </a:r>
              <a:endParaRPr/>
            </a:p>
          </p:txBody>
        </p:sp>
        <p:sp>
          <p:nvSpPr>
            <p:cNvPr id="176" name="Google Shape;176;p9"/>
            <p:cNvSpPr txBox="1"/>
            <p:nvPr/>
          </p:nvSpPr>
          <p:spPr>
            <a:xfrm>
              <a:off x="0" y="21398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